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23"/>
  </p:handoutMasterIdLst>
  <p:sldIdLst>
    <p:sldId id="257" r:id="rId5"/>
    <p:sldId id="271" r:id="rId6"/>
    <p:sldId id="264" r:id="rId7"/>
    <p:sldId id="275" r:id="rId8"/>
    <p:sldId id="274" r:id="rId9"/>
    <p:sldId id="280" r:id="rId10"/>
    <p:sldId id="276" r:id="rId11"/>
    <p:sldId id="266" r:id="rId12"/>
    <p:sldId id="277" r:id="rId13"/>
    <p:sldId id="279" r:id="rId14"/>
    <p:sldId id="282" r:id="rId15"/>
    <p:sldId id="281" r:id="rId16"/>
    <p:sldId id="268" r:id="rId17"/>
    <p:sldId id="284" r:id="rId18"/>
    <p:sldId id="269" r:id="rId19"/>
    <p:sldId id="283" r:id="rId20"/>
    <p:sldId id="26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ción" id="{17BCE442-FC2B-4C40-BE10-33EAC0C07114}">
          <p14:sldIdLst>
            <p14:sldId id="257"/>
            <p14:sldId id="271"/>
          </p14:sldIdLst>
        </p14:section>
        <p14:section name="Compañía" id="{17E727AE-4CCC-47B7-B954-462B26350E86}">
          <p14:sldIdLst>
            <p14:sldId id="264"/>
          </p14:sldIdLst>
        </p14:section>
        <p14:section name="Análisis de Entrada" id="{D6130C04-8528-4B09-9861-42B9E083FB11}">
          <p14:sldIdLst>
            <p14:sldId id="275"/>
            <p14:sldId id="274"/>
          </p14:sldIdLst>
        </p14:section>
        <p14:section name="Verificación y Validación" id="{6D4B2C90-D56E-4485-A041-5CFE4F8C7EFA}">
          <p14:sldIdLst>
            <p14:sldId id="280"/>
            <p14:sldId id="276"/>
            <p14:sldId id="266"/>
          </p14:sldIdLst>
        </p14:section>
        <p14:section name="Alternativas" id="{80E3EC83-DF39-4062-BDFF-DC13F355BA65}">
          <p14:sldIdLst>
            <p14:sldId id="277"/>
            <p14:sldId id="279"/>
            <p14:sldId id="282"/>
          </p14:sldIdLst>
        </p14:section>
        <p14:section name="Análisis de Salida" id="{B635970F-7CE8-4429-BDAB-1561638FCA05}">
          <p14:sldIdLst>
            <p14:sldId id="281"/>
            <p14:sldId id="268"/>
            <p14:sldId id="284"/>
          </p14:sldIdLst>
        </p14:section>
        <p14:section name="Recomendaciones" id="{F2263D0E-268B-4B4E-BA33-EC5174AB886D}">
          <p14:sldIdLst>
            <p14:sldId id="269"/>
          </p14:sldIdLst>
        </p14:section>
        <p14:section name="Conclusiones" id="{C0B6DFE6-8136-411A-8427-D4AA2ED7794C}">
          <p14:sldIdLst>
            <p14:sldId id="283"/>
          </p14:sldIdLst>
        </p14:section>
        <p14:section name="Posibles Alternativas" id="{1598FCD6-C092-4C62-9EF3-DCAD453DE8D1}">
          <p14:sldIdLst>
            <p14:sldId id="26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FA1"/>
    <a:srgbClr val="6383EC"/>
    <a:srgbClr val="44546A"/>
    <a:srgbClr val="404040"/>
    <a:srgbClr val="7BD878"/>
    <a:srgbClr val="87A0F1"/>
    <a:srgbClr val="534EC0"/>
    <a:srgbClr val="39BD3D"/>
    <a:srgbClr val="FFFFFF"/>
    <a:srgbClr val="F3F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3F230D-CAFD-4508-8406-4E6D56C27006}" v="1075" dt="2020-06-02T22:36:34.202"/>
    <p1510:client id="{6F4842F1-455A-4FAC-8BF2-DF48355BD997}" v="20" dt="2020-06-02T21:07:06.195"/>
    <p1510:client id="{BC5783AE-21DC-B641-81C9-2755B3051B69}" v="16" dt="2020-06-02T21:17:11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ocuments\2020-10\&#51060;&#49328;&#49324;&#44148;%20&#49884;&#47932;&#47112;&#51060;&#49496;\Proyecto%20Fase%202\An&#225;lisis%20de%20Salid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Restaurante</c:v>
                </c:pt>
              </c:strCache>
            </c:strRef>
          </c:tx>
          <c:spPr>
            <a:solidFill>
              <a:srgbClr val="534EC0"/>
            </a:solidFill>
            <a:ln w="25400" cap="rnd">
              <a:noFill/>
              <a:round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11</c:v>
                </c:pt>
                <c:pt idx="1">
                  <c:v>12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60</c:v>
                </c:pt>
                <c:pt idx="1">
                  <c:v>60</c:v>
                </c:pt>
                <c:pt idx="2">
                  <c:v>56</c:v>
                </c:pt>
                <c:pt idx="3">
                  <c:v>69</c:v>
                </c:pt>
                <c:pt idx="4">
                  <c:v>25</c:v>
                </c:pt>
                <c:pt idx="5">
                  <c:v>17</c:v>
                </c:pt>
                <c:pt idx="6">
                  <c:v>13</c:v>
                </c:pt>
                <c:pt idx="7">
                  <c:v>14</c:v>
                </c:pt>
                <c:pt idx="8">
                  <c:v>57</c:v>
                </c:pt>
                <c:pt idx="9">
                  <c:v>46</c:v>
                </c:pt>
                <c:pt idx="10">
                  <c:v>49</c:v>
                </c:pt>
                <c:pt idx="11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DFB-4C44-AC42-09DE4A3750C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Rappi</c:v>
                </c:pt>
              </c:strCache>
            </c:strRef>
          </c:tx>
          <c:spPr>
            <a:solidFill>
              <a:srgbClr val="6383EC"/>
            </a:solidFill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11</c:v>
                </c:pt>
                <c:pt idx="1">
                  <c:v>12</c:v>
                </c:pt>
                <c:pt idx="2">
                  <c:v>1</c:v>
                </c:pt>
                <c:pt idx="3">
                  <c:v>2</c:v>
                </c:pt>
                <c:pt idx="4">
                  <c:v>3</c:v>
                </c:pt>
                <c:pt idx="5">
                  <c:v>4</c:v>
                </c:pt>
                <c:pt idx="6">
                  <c:v>5</c:v>
                </c:pt>
                <c:pt idx="7">
                  <c:v>6</c:v>
                </c:pt>
                <c:pt idx="8">
                  <c:v>7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</c:numCache>
            </c:numRef>
          </c:cat>
          <c:val>
            <c:numRef>
              <c:f>Sheet1!$C$2:$C$13</c:f>
              <c:numCache>
                <c:formatCode>General</c:formatCode>
                <c:ptCount val="12"/>
                <c:pt idx="0">
                  <c:v>68</c:v>
                </c:pt>
                <c:pt idx="1">
                  <c:v>57</c:v>
                </c:pt>
                <c:pt idx="2">
                  <c:v>63</c:v>
                </c:pt>
                <c:pt idx="3">
                  <c:v>60</c:v>
                </c:pt>
                <c:pt idx="4">
                  <c:v>24</c:v>
                </c:pt>
                <c:pt idx="5">
                  <c:v>11</c:v>
                </c:pt>
                <c:pt idx="6">
                  <c:v>22</c:v>
                </c:pt>
                <c:pt idx="7">
                  <c:v>9</c:v>
                </c:pt>
                <c:pt idx="8">
                  <c:v>41</c:v>
                </c:pt>
                <c:pt idx="9">
                  <c:v>46</c:v>
                </c:pt>
                <c:pt idx="10">
                  <c:v>52</c:v>
                </c:pt>
                <c:pt idx="11">
                  <c:v>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DFB-4C44-AC42-09DE4A3750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395255424"/>
        <c:axId val="-395259776"/>
      </c:barChart>
      <c:catAx>
        <c:axId val="-3952554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effectLst/>
        </c:spPr>
        <c:txPr>
          <a:bodyPr/>
          <a:lstStyle/>
          <a:p>
            <a:pPr>
              <a:defRPr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en-US"/>
          </a:p>
        </c:txPr>
        <c:crossAx val="-395259776"/>
        <c:crosses val="autoZero"/>
        <c:auto val="1"/>
        <c:lblAlgn val="ctr"/>
        <c:lblOffset val="100"/>
        <c:noMultiLvlLbl val="0"/>
      </c:catAx>
      <c:valAx>
        <c:axId val="-3952597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</a:defRPr>
            </a:pPr>
            <a:endParaRPr lang="en-US"/>
          </a:p>
        </c:txPr>
        <c:crossAx val="-39525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txPr>
        <a:bodyPr/>
        <a:lstStyle/>
        <a:p>
          <a:pPr>
            <a:defRPr sz="120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Rappi</c:v>
                </c:pt>
              </c:strCache>
            </c:strRef>
          </c:tx>
          <c:spPr>
            <a:solidFill>
              <a:srgbClr val="FF3584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9FA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D8-49AC-A63E-922F3B18FBF9}"/>
              </c:ext>
            </c:extLst>
          </c:dPt>
          <c:dPt>
            <c:idx val="1"/>
            <c:bubble3D val="0"/>
            <c:spPr>
              <a:solidFill>
                <a:srgbClr val="726EC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7D8-49AC-A63E-922F3B18FBF9}"/>
              </c:ext>
            </c:extLst>
          </c:dPt>
          <c:dPt>
            <c:idx val="2"/>
            <c:bubble3D val="0"/>
            <c:spPr>
              <a:solidFill>
                <a:srgbClr val="87A0F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7D8-49AC-A63E-922F3B18FBF9}"/>
              </c:ext>
            </c:extLst>
          </c:dPt>
          <c:dPt>
            <c:idx val="3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7D8-49AC-A63E-922F3B18FBF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3F4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0.10621242484969939</c:v>
                </c:pt>
                <c:pt idx="1">
                  <c:v>0.29058116232464931</c:v>
                </c:pt>
                <c:pt idx="2">
                  <c:v>0.21042084168336672</c:v>
                </c:pt>
                <c:pt idx="3">
                  <c:v>0.39278557114228457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7D8-49AC-A63E-922F3B18FBF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Restaurante</c:v>
                </c:pt>
              </c:strCache>
            </c:strRef>
          </c:tx>
          <c:spPr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FF898C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0F0-4F85-8E37-482F03587393}"/>
              </c:ext>
            </c:extLst>
          </c:dPt>
          <c:dPt>
            <c:idx val="1"/>
            <c:bubble3D val="0"/>
            <c:spPr>
              <a:solidFill>
                <a:srgbClr val="534EC0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00F0-4F85-8E37-482F03587393}"/>
              </c:ext>
            </c:extLst>
          </c:dPt>
          <c:dPt>
            <c:idx val="2"/>
            <c:bubble3D val="0"/>
            <c:spPr>
              <a:solidFill>
                <a:srgbClr val="6383EC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0F0-4F85-8E37-482F03587393}"/>
              </c:ext>
            </c:extLst>
          </c:dPt>
          <c:dPt>
            <c:idx val="3"/>
            <c:bubble3D val="0"/>
            <c:spPr>
              <a:solidFill>
                <a:srgbClr val="BFBFBF"/>
              </a:solidFill>
              <a:ln w="19050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00F0-4F85-8E37-482F0358739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3F4FF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9.7600000000000006E-2</c:v>
                </c:pt>
                <c:pt idx="1">
                  <c:v>0.31519999999999998</c:v>
                </c:pt>
                <c:pt idx="2">
                  <c:v>0.18890000000000001</c:v>
                </c:pt>
                <c:pt idx="3">
                  <c:v>0.39839999999999998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F0-4F85-8E37-482F0358739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'Sheet1 (2)'!$AC$68</c:f>
              <c:strCache>
                <c:ptCount val="1"/>
                <c:pt idx="0">
                  <c:v>Simulation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'Sheet1 (2)'!$AD$93:$AD$95</c:f>
                <c:numCache>
                  <c:formatCode>General</c:formatCode>
                  <c:ptCount val="3"/>
                  <c:pt idx="0">
                    <c:v>1.2985423545173789E-2</c:v>
                  </c:pt>
                  <c:pt idx="1">
                    <c:v>1.3170630747778241E-2</c:v>
                  </c:pt>
                  <c:pt idx="2">
                    <c:v>4.6539012151446013E-2</c:v>
                  </c:pt>
                </c:numCache>
              </c:numRef>
            </c:plus>
            <c:minus>
              <c:numRef>
                <c:f>'Sheet1 (2)'!$AD$93:$AD$95</c:f>
                <c:numCache>
                  <c:formatCode>General</c:formatCode>
                  <c:ptCount val="3"/>
                  <c:pt idx="0">
                    <c:v>1.2985423545173789E-2</c:v>
                  </c:pt>
                  <c:pt idx="1">
                    <c:v>1.3170630747778241E-2</c:v>
                  </c:pt>
                  <c:pt idx="2">
                    <c:v>4.6539012151446013E-2</c:v>
                  </c:pt>
                </c:numCache>
              </c:numRef>
            </c:minus>
            <c:spPr>
              <a:noFill/>
              <a:ln w="25400" cap="flat" cmpd="sng" algn="ctr">
                <a:solidFill>
                  <a:srgbClr val="534EC0"/>
                </a:solidFill>
                <a:round/>
              </a:ln>
              <a:effectLst/>
            </c:spPr>
          </c:errBars>
          <c:cat>
            <c:strRef>
              <c:f>'Análisis de Salida'!$L$53:$L$55</c:f>
              <c:strCache>
                <c:ptCount val="3"/>
                <c:pt idx="0">
                  <c:v>Ingresos mensuales</c:v>
                </c:pt>
                <c:pt idx="1">
                  <c:v>Tiempo de consumo dentro del local</c:v>
                </c:pt>
                <c:pt idx="2">
                  <c:v>Ventas canceladas en Rappi</c:v>
                </c:pt>
              </c:strCache>
            </c:strRef>
          </c:cat>
          <c:val>
            <c:numRef>
              <c:f>'Sheet1 (2)'!$AC$70:$AC$72</c:f>
              <c:numCache>
                <c:formatCode>0.0000</c:formatCode>
                <c:ptCount val="3"/>
                <c:pt idx="0">
                  <c:v>0.99440102398769914</c:v>
                </c:pt>
                <c:pt idx="1">
                  <c:v>0.94126107744121823</c:v>
                </c:pt>
                <c:pt idx="2">
                  <c:v>1.0301416447204483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C9C-49A4-A822-73F597115437}"/>
            </c:ext>
          </c:extLst>
        </c:ser>
        <c:ser>
          <c:idx val="1"/>
          <c:order val="1"/>
          <c:tx>
            <c:strRef>
              <c:f>'Sheet1 (2)'!$AE$68</c:f>
              <c:strCache>
                <c:ptCount val="1"/>
                <c:pt idx="0">
                  <c:v>Real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errBars>
            <c:errBarType val="both"/>
            <c:errValType val="cust"/>
            <c:noEndCap val="0"/>
            <c:plus>
              <c:numRef>
                <c:f>'Sheet1 (2)'!$AF$93:$AF$95</c:f>
                <c:numCache>
                  <c:formatCode>General</c:formatCode>
                  <c:ptCount val="3"/>
                  <c:pt idx="0">
                    <c:v>4.9801056659753519E-2</c:v>
                  </c:pt>
                  <c:pt idx="1">
                    <c:v>0.10452881545855745</c:v>
                  </c:pt>
                  <c:pt idx="2">
                    <c:v>0.10000000000000002</c:v>
                  </c:pt>
                </c:numCache>
              </c:numRef>
            </c:plus>
            <c:minus>
              <c:numRef>
                <c:f>'Sheet1 (2)'!$AF$93:$AF$95</c:f>
                <c:numCache>
                  <c:formatCode>General</c:formatCode>
                  <c:ptCount val="3"/>
                  <c:pt idx="0">
                    <c:v>4.9801056659753519E-2</c:v>
                  </c:pt>
                  <c:pt idx="1">
                    <c:v>0.10452881545855745</c:v>
                  </c:pt>
                  <c:pt idx="2">
                    <c:v>0.10000000000000002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bg2">
                    <a:lumMod val="75000"/>
                  </a:schemeClr>
                </a:solidFill>
                <a:round/>
              </a:ln>
              <a:effectLst/>
            </c:spPr>
          </c:errBars>
          <c:cat>
            <c:strRef>
              <c:f>'Análisis de Salida'!$L$53:$L$55</c:f>
              <c:strCache>
                <c:ptCount val="3"/>
                <c:pt idx="0">
                  <c:v>Ingresos mensuales</c:v>
                </c:pt>
                <c:pt idx="1">
                  <c:v>Tiempo de consumo dentro del local</c:v>
                </c:pt>
                <c:pt idx="2">
                  <c:v>Ventas canceladas en Rappi</c:v>
                </c:pt>
              </c:strCache>
            </c:strRef>
          </c:cat>
          <c:val>
            <c:numRef>
              <c:f>'Sheet1 (2)'!$AE$70:$AE$72</c:f>
              <c:numCache>
                <c:formatCode>0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C9C-49A4-A822-73F5971154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0"/>
        <c:axId val="840226160"/>
        <c:axId val="943826192"/>
      </c:barChart>
      <c:catAx>
        <c:axId val="84022616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43826192"/>
        <c:crosses val="autoZero"/>
        <c:auto val="1"/>
        <c:lblAlgn val="ctr"/>
        <c:lblOffset val="100"/>
        <c:noMultiLvlLbl val="0"/>
      </c:catAx>
      <c:valAx>
        <c:axId val="943826192"/>
        <c:scaling>
          <c:orientation val="minMax"/>
          <c:max val="1.105"/>
          <c:min val="0.89500000000000013"/>
        </c:scaling>
        <c:delete val="1"/>
        <c:axPos val="b"/>
        <c:numFmt formatCode="0.000" sourceLinked="0"/>
        <c:majorTickMark val="none"/>
        <c:minorTickMark val="none"/>
        <c:tickLblPos val="high"/>
        <c:crossAx val="8402261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Original</c:v>
                </c:pt>
              </c:strCache>
            </c:strRef>
          </c:tx>
          <c:spPr>
            <a:solidFill>
              <a:srgbClr val="404040"/>
            </a:solidFill>
            <a:ln w="19050" cap="rnd">
              <a:noFill/>
              <a:round/>
            </a:ln>
            <a:effectLst>
              <a:outerShdw blurRad="4064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D248-47EE-B060-6C3A06FAF22C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D248-47EE-B060-6C3A06FAF22C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D248-47EE-B060-6C3A06FAF22C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D248-47EE-B060-6C3A06FAF22C}"/>
              </c:ext>
            </c:extLst>
          </c:dPt>
          <c:dPt>
            <c:idx val="4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9-D248-47EE-B060-6C3A06FAF22C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D248-47EE-B060-6C3A06FAF22C}"/>
              </c:ext>
            </c:extLst>
          </c:dPt>
          <c:dPt>
            <c:idx val="1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D-D248-47EE-B060-6C3A06FAF22C}"/>
              </c:ext>
            </c:extLst>
          </c:dPt>
          <c:dLbls>
            <c:dLbl>
              <c:idx val="4"/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defRPr>
                    </a:pPr>
                    <a:fld id="{119523C8-ACEA-4B07-8C1C-7312C08E8D7F}" type="VALUE">
                      <a:rPr lang="en-US" sz="1050"/>
                      <a:pPr>
                        <a:defRPr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numFmt formatCode="_-[$$-409]* #,##0.00_ ;_-[$$-409]* \-#,##0.00\ ;_-[$$-409]* &quot;-&quot;??_ ;_-@_ " sourceLinked="0"/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D248-47EE-B060-6C3A06FAF22C}"/>
                </c:ext>
              </c:extLst>
            </c:dLbl>
            <c:dLbl>
              <c:idx val="5"/>
              <c:numFmt formatCode="_-[$$-409]* #,##0.00_ ;_-[$$-409]* \-#,##0.00\ ;_-[$$-409]* &quot;-&quot;??_ ;_-@_ " sourceLinked="0"/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 b="1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B-D248-47EE-B060-6C3A06FAF22C}"/>
                </c:ext>
              </c:extLst>
            </c:dLbl>
            <c:numFmt formatCode="_-[$$-409]* #,##0.00_ ;_-[$$-409]* \-#,##0.00\ ;_-[$$-409]* &quot;-&quot;??_ ;_-@_ 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Utilidad</c:v>
                </c:pt>
                <c:pt idx="1">
                  <c:v>Ingresos</c:v>
                </c:pt>
                <c:pt idx="2">
                  <c:v>Costos</c:v>
                </c:pt>
              </c:strCache>
            </c:strRef>
          </c:cat>
          <c:val>
            <c:numRef>
              <c:f>Sheet1!$B$2:$B$4</c:f>
              <c:numCache>
                <c:formatCode>_-[$$-409]* #,##0.00_ ;_-[$$-409]* \-#,##0.00\ ;_-[$$-409]* "-"??_ ;_-@_ </c:formatCode>
                <c:ptCount val="3"/>
                <c:pt idx="0">
                  <c:v>3.01315</c:v>
                </c:pt>
                <c:pt idx="1">
                  <c:v>6.9886100000000004</c:v>
                </c:pt>
                <c:pt idx="2">
                  <c:v>3.97546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248-47EE-B060-6C3A06FAF2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Mesas</c:v>
                </c:pt>
              </c:strCache>
            </c:strRef>
          </c:tx>
          <c:spPr>
            <a:solidFill>
              <a:srgbClr val="44546A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404040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Utilidad</c:v>
                </c:pt>
                <c:pt idx="1">
                  <c:v>Ingresos</c:v>
                </c:pt>
                <c:pt idx="2">
                  <c:v>Costos</c:v>
                </c:pt>
              </c:strCache>
            </c:strRef>
          </c:cat>
          <c:val>
            <c:numRef>
              <c:f>Sheet1!$C$2:$C$4</c:f>
              <c:numCache>
                <c:formatCode>_-[$$-409]* #,##0.00_ ;_-[$$-409]* \-#,##0.00\ ;_-[$$-409]* "-"??_ ;_-@_ </c:formatCode>
                <c:ptCount val="3"/>
                <c:pt idx="0">
                  <c:v>3.3238500000000002</c:v>
                </c:pt>
                <c:pt idx="1">
                  <c:v>6.1950900000000004</c:v>
                </c:pt>
                <c:pt idx="2">
                  <c:v>2.8712399999999998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80-4DC4-BD7A-57749CAB5C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Chefs</c:v>
                </c:pt>
              </c:strCache>
            </c:strRef>
          </c:tx>
          <c:spPr>
            <a:solidFill>
              <a:srgbClr val="6383EC"/>
            </a:solidFill>
          </c:spPr>
          <c:invertIfNegative val="0"/>
          <c:dLbls>
            <c:dLbl>
              <c:idx val="1"/>
              <c:layout>
                <c:manualLayout>
                  <c:x val="-3.6656962032623735E-3"/>
                  <c:y val="2.57927112235188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980-4DC4-BD7A-57749CAB5C1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404040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Utilidad</c:v>
                </c:pt>
                <c:pt idx="1">
                  <c:v>Ingresos</c:v>
                </c:pt>
                <c:pt idx="2">
                  <c:v>Costos</c:v>
                </c:pt>
              </c:strCache>
            </c:strRef>
          </c:cat>
          <c:val>
            <c:numRef>
              <c:f>Sheet1!$D$2:$D$4</c:f>
              <c:numCache>
                <c:formatCode>_-[$$-409]* #,##0.00_ ;_-[$$-409]* \-#,##0.00\ ;_-[$$-409]* "-"??_ ;_-@_ </c:formatCode>
                <c:ptCount val="3"/>
                <c:pt idx="0">
                  <c:v>2.36592</c:v>
                </c:pt>
                <c:pt idx="1">
                  <c:v>6.1100899999999996</c:v>
                </c:pt>
                <c:pt idx="2">
                  <c:v>3.74417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80-4DC4-BD7A-57749CAB5C1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Mixto</c:v>
                </c:pt>
              </c:strCache>
            </c:strRef>
          </c:tx>
          <c:spPr>
            <a:solidFill>
              <a:srgbClr val="87A0F1"/>
            </a:soli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rgbClr val="404040"/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strRef>
              <c:f>Sheet1!$A$2:$A$4</c:f>
              <c:strCache>
                <c:ptCount val="3"/>
                <c:pt idx="0">
                  <c:v>Utilidad</c:v>
                </c:pt>
                <c:pt idx="1">
                  <c:v>Ingresos</c:v>
                </c:pt>
                <c:pt idx="2">
                  <c:v>Costos</c:v>
                </c:pt>
              </c:strCache>
            </c:strRef>
          </c:cat>
          <c:val>
            <c:numRef>
              <c:f>Sheet1!$E$2:$E$4</c:f>
              <c:numCache>
                <c:formatCode>_-[$$-409]* #,##0.00_ ;_-[$$-409]* \-#,##0.00\ ;_-[$$-409]* "-"??_ ;_-@_ </c:formatCode>
                <c:ptCount val="3"/>
                <c:pt idx="0">
                  <c:v>2.7680400000000001</c:v>
                </c:pt>
                <c:pt idx="1">
                  <c:v>5.4749400000000001</c:v>
                </c:pt>
                <c:pt idx="2">
                  <c:v>2.7069000000000001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80-4DC4-BD7A-57749CAB5C1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6"/>
        <c:axId val="-1393736880"/>
        <c:axId val="-1393735792"/>
      </c:barChart>
      <c:catAx>
        <c:axId val="-13937368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93735792"/>
        <c:crosses val="autoZero"/>
        <c:auto val="1"/>
        <c:lblAlgn val="ctr"/>
        <c:lblOffset val="100"/>
        <c:noMultiLvlLbl val="0"/>
      </c:catAx>
      <c:valAx>
        <c:axId val="-1393735792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>
                    <a:solidFill>
                      <a:srgbClr val="404040"/>
                    </a:solidFill>
                  </a:defRPr>
                </a:pPr>
                <a:r>
                  <a:rPr lang="en-US">
                    <a:solidFill>
                      <a:srgbClr val="404040"/>
                    </a:solidFill>
                  </a:rPr>
                  <a:t>$MM</a:t>
                </a:r>
              </a:p>
            </c:rich>
          </c:tx>
          <c:overlay val="0"/>
        </c:title>
        <c:numFmt formatCode="_-[$$-409]* #,##0.00_ ;_-[$$-409]* \-#,##0.00\ ;_-[$$-409]* &quot;-&quot;??_ ;_-@_ 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404040"/>
                </a:solidFill>
              </a:defRPr>
            </a:pPr>
            <a:endParaRPr lang="en-US"/>
          </a:p>
        </c:txPr>
        <c:crossAx val="-13937368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txPr>
        <a:bodyPr/>
        <a:lstStyle/>
        <a:p>
          <a:pPr>
            <a:defRPr>
              <a:solidFill>
                <a:srgbClr val="404040"/>
              </a:solidFill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7BD878"/>
            </a:solidFill>
            <a:ln w="19050" cap="rnd">
              <a:noFill/>
              <a:round/>
            </a:ln>
            <a:effectLst>
              <a:outerShdw blurRad="4064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44546A"/>
              </a:solidFill>
              <a:ln w="19050" cap="rnd">
                <a:noFill/>
                <a:round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D248-47EE-B060-6C3A06FAF22C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D248-47EE-B060-6C3A06FAF22C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5-D248-47EE-B060-6C3A06FAF22C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7-D248-47EE-B060-6C3A06FAF22C}"/>
              </c:ext>
            </c:extLst>
          </c:dPt>
          <c:dPt>
            <c:idx val="4"/>
            <c:invertIfNegative val="0"/>
            <c:bubble3D val="0"/>
            <c:spPr>
              <a:solidFill>
                <a:srgbClr val="39BD3D"/>
              </a:solidFill>
              <a:ln w="19050" cap="rnd">
                <a:noFill/>
                <a:round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D248-47EE-B060-6C3A06FAF22C}"/>
              </c:ext>
            </c:extLst>
          </c:dPt>
          <c:dPt>
            <c:idx val="5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B-D248-47EE-B060-6C3A06FAF22C}"/>
              </c:ext>
            </c:extLst>
          </c:dPt>
          <c:dPt>
            <c:idx val="9"/>
            <c:invertIfNegative val="0"/>
            <c:bubble3D val="0"/>
            <c:spPr>
              <a:solidFill>
                <a:srgbClr val="87A0F1"/>
              </a:solidFill>
              <a:ln w="19050" cap="rnd">
                <a:noFill/>
                <a:round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0-D248-47EE-B060-6C3A06FAF22C}"/>
              </c:ext>
            </c:extLst>
          </c:dPt>
          <c:dPt>
            <c:idx val="10"/>
            <c:invertIfNegative val="0"/>
            <c:bubble3D val="0"/>
            <c:spPr>
              <a:solidFill>
                <a:srgbClr val="44546A"/>
              </a:solidFill>
              <a:ln w="19050" cap="rnd">
                <a:noFill/>
                <a:round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D248-47EE-B060-6C3A06FAF22C}"/>
              </c:ext>
            </c:extLst>
          </c:dPt>
          <c:dPt>
            <c:idx val="11"/>
            <c:invertIfNegative val="0"/>
            <c:bubble3D val="0"/>
            <c:spPr>
              <a:solidFill>
                <a:schemeClr val="tx2"/>
              </a:solidFill>
              <a:ln w="19050" cap="rnd">
                <a:noFill/>
                <a:round/>
              </a:ln>
              <a:effectLst>
                <a:outerShdw blurRad="406400" dir="18900000" sy="23000" kx="-1200000" algn="bl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D248-47EE-B060-6C3A06FAF22C}"/>
              </c:ext>
            </c:extLst>
          </c:dPt>
          <c:dLbls>
            <c:dLbl>
              <c:idx val="4"/>
              <c:layout>
                <c:manualLayout>
                  <c:x val="-1.2518367254001975E-3"/>
                  <c:y val="4.5736132048496145E-3"/>
                </c:manualLayout>
              </c:layout>
              <c:tx>
                <c:rich>
                  <a:bodyPr wrap="square" lIns="38100" tIns="19050" rIns="38100" bIns="19050" anchor="ctr">
                    <a:spAutoFit/>
                  </a:bodyPr>
                  <a:lstStyle/>
                  <a:p>
                    <a:pPr>
                      <a:defRPr sz="11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defRPr>
                    </a:pPr>
                    <a:fld id="{119523C8-ACEA-4B07-8C1C-7312C08E8D7F}" type="VALUE">
                      <a:rPr lang="en-US" sz="1050"/>
                      <a:pPr>
                        <a:defRPr sz="11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defRPr>
                      </a:pPr>
                      <a:t>[VALUE]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D248-47EE-B060-6C3A06FAF22C}"/>
                </c:ext>
              </c:extLst>
            </c:dLbl>
            <c:dLbl>
              <c:idx val="5"/>
              <c:layout>
                <c:manualLayout>
                  <c:x val="-2.503673450800303E-3"/>
                  <c:y val="-2.6202689623744421E-18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wrap="square" lIns="38100" tIns="19050" rIns="38100" bIns="19050" anchor="ctr">
                  <a:spAutoFit/>
                </a:bodyPr>
                <a:lstStyle/>
                <a:p>
                  <a:pPr>
                    <a:defRPr sz="1050" b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248-47EE-B060-6C3A06FAF22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>
                    <a:solidFill>
                      <a:schemeClr val="tx1">
                        <a:lumMod val="75000"/>
                        <a:lumOff val="25000"/>
                      </a:schemeClr>
                    </a:solidFill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_-[$$-409]* #,##0_ ;_-[$$-409]* \-#,##0\ ;_-[$$-409]* "-"??_ ;_-@_ </c:formatCode>
                <c:ptCount val="12"/>
                <c:pt idx="0">
                  <c:v>2804610</c:v>
                </c:pt>
                <c:pt idx="1">
                  <c:v>3052690</c:v>
                </c:pt>
                <c:pt idx="2">
                  <c:v>3187670</c:v>
                </c:pt>
                <c:pt idx="3">
                  <c:v>3282890</c:v>
                </c:pt>
                <c:pt idx="4">
                  <c:v>3323850</c:v>
                </c:pt>
                <c:pt idx="5">
                  <c:v>3310020</c:v>
                </c:pt>
                <c:pt idx="6">
                  <c:v>3256570</c:v>
                </c:pt>
                <c:pt idx="7">
                  <c:v>3183170</c:v>
                </c:pt>
                <c:pt idx="8">
                  <c:v>3092940</c:v>
                </c:pt>
                <c:pt idx="9">
                  <c:v>3013150</c:v>
                </c:pt>
                <c:pt idx="10">
                  <c:v>2837440</c:v>
                </c:pt>
                <c:pt idx="11">
                  <c:v>2698550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D248-47EE-B060-6C3A06FAF22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26"/>
        <c:axId val="-1393736880"/>
        <c:axId val="-1393735792"/>
      </c:barChart>
      <c:catAx>
        <c:axId val="-1393736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/>
                </a:pPr>
                <a:r>
                  <a:rPr lang="es-CO" sz="1200">
                    <a:solidFill>
                      <a:srgbClr val="404040"/>
                    </a:solidFill>
                  </a:rPr>
                  <a:t>Número</a:t>
                </a:r>
                <a:r>
                  <a:rPr lang="es-CO" sz="1200" baseline="0">
                    <a:solidFill>
                      <a:srgbClr val="404040"/>
                    </a:solidFill>
                  </a:rPr>
                  <a:t> de mesas</a:t>
                </a:r>
                <a:endParaRPr lang="en-US" sz="1200">
                  <a:solidFill>
                    <a:srgbClr val="404040"/>
                  </a:solidFill>
                </a:endParaRPr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rgbClr val="404040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393735792"/>
        <c:crosses val="autoZero"/>
        <c:auto val="1"/>
        <c:lblAlgn val="ctr"/>
        <c:lblOffset val="100"/>
        <c:noMultiLvlLbl val="0"/>
      </c:catAx>
      <c:valAx>
        <c:axId val="-1393735792"/>
        <c:scaling>
          <c:orientation val="minMax"/>
          <c:min val="2500000"/>
        </c:scaling>
        <c:delete val="1"/>
        <c:axPos val="l"/>
        <c:title>
          <c:tx>
            <c:rich>
              <a:bodyPr/>
              <a:lstStyle/>
              <a:p>
                <a:pPr>
                  <a:defRPr sz="1200"/>
                </a:pPr>
                <a:r>
                  <a:rPr lang="en-US" sz="1200" err="1">
                    <a:solidFill>
                      <a:srgbClr val="404040"/>
                    </a:solidFill>
                  </a:rPr>
                  <a:t>Utilidad</a:t>
                </a:r>
                <a:r>
                  <a:rPr lang="en-US" sz="1200">
                    <a:solidFill>
                      <a:srgbClr val="404040"/>
                    </a:solidFill>
                  </a:rPr>
                  <a:t> </a:t>
                </a:r>
                <a:r>
                  <a:rPr lang="en-US" sz="1200" err="1">
                    <a:solidFill>
                      <a:srgbClr val="404040"/>
                    </a:solidFill>
                  </a:rPr>
                  <a:t>neta</a:t>
                </a:r>
                <a:endParaRPr lang="en-US" sz="1200">
                  <a:solidFill>
                    <a:srgbClr val="404040"/>
                  </a:solidFill>
                </a:endParaRPr>
              </a:p>
            </c:rich>
          </c:tx>
          <c:overlay val="0"/>
        </c:title>
        <c:numFmt formatCode="_-[$$-409]* #,##0_ ;_-[$$-409]* \-#,##0\ ;_-[$$-409]* &quot;-&quot;??_ ;_-@_ " sourceLinked="1"/>
        <c:majorTickMark val="out"/>
        <c:minorTickMark val="none"/>
        <c:tickLblPos val="nextTo"/>
        <c:crossAx val="-1393736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0E48513-C74A-4C9E-B166-539883D7EF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9623F5-EF9C-4E43-8F18-353A566C96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4AB72B-FE4D-4551-8A01-1770A0D10B53}" type="datetimeFigureOut">
              <a:rPr lang="en-US" smtClean="0"/>
              <a:t>8/12/2020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016D6-20DD-4B0C-A00C-6AC5CD6A6EF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A9A82-5B2D-49E3-9F32-3C58352454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B9947-55EC-4A07-8DF2-1BD37AA96C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7036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22.svg"/><Relationship Id="rId1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24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6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16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18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20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EA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152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as y sus implicaciones - 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3191786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21" name="직사각형 34">
            <a:extLst>
              <a:ext uri="{FF2B5EF4-FFF2-40B4-BE49-F238E27FC236}">
                <a16:creationId xmlns:a16="http://schemas.microsoft.com/office/drawing/2014/main" id="{FEB90E8F-207F-437D-A965-7B8ED2A05E45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 err="1">
                <a:solidFill>
                  <a:srgbClr val="F3F4FF"/>
                </a:solidFill>
              </a:rPr>
              <a:t>Posibles</a:t>
            </a:r>
            <a:r>
              <a:rPr lang="en-US" altLang="ko-KR" sz="2400" b="1" i="0" kern="0">
                <a:solidFill>
                  <a:srgbClr val="F3F4FF"/>
                </a:solidFill>
              </a:rPr>
              <a:t> </a:t>
            </a:r>
            <a:r>
              <a:rPr lang="en-US" altLang="ko-KR" sz="2400" b="1" i="0" kern="0" err="1">
                <a:solidFill>
                  <a:srgbClr val="F3F4FF"/>
                </a:solidFill>
              </a:rPr>
              <a:t>soluciones</a:t>
            </a:r>
            <a:endParaRPr lang="ko-KR" altLang="en-US" sz="4800" i="0" kern="0">
              <a:solidFill>
                <a:srgbClr val="F3F4FF"/>
              </a:solidFill>
            </a:endParaRPr>
          </a:p>
        </p:txBody>
      </p:sp>
      <p:sp>
        <p:nvSpPr>
          <p:cNvPr id="22" name="타원 32">
            <a:extLst>
              <a:ext uri="{FF2B5EF4-FFF2-40B4-BE49-F238E27FC236}">
                <a16:creationId xmlns:a16="http://schemas.microsoft.com/office/drawing/2014/main" id="{F0E7BB88-96F3-44BC-942D-2DE599CC238A}"/>
              </a:ext>
            </a:extLst>
          </p:cNvPr>
          <p:cNvSpPr/>
          <p:nvPr userDrawn="1"/>
        </p:nvSpPr>
        <p:spPr>
          <a:xfrm>
            <a:off x="883333" y="3939262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6" name="타원 32">
            <a:extLst>
              <a:ext uri="{FF2B5EF4-FFF2-40B4-BE49-F238E27FC236}">
                <a16:creationId xmlns:a16="http://schemas.microsoft.com/office/drawing/2014/main" id="{7749728D-E60F-4E51-90F7-A3B5D19DF7C2}"/>
              </a:ext>
            </a:extLst>
          </p:cNvPr>
          <p:cNvSpPr/>
          <p:nvPr userDrawn="1"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7" name="타원 32">
            <a:extLst>
              <a:ext uri="{FF2B5EF4-FFF2-40B4-BE49-F238E27FC236}">
                <a16:creationId xmlns:a16="http://schemas.microsoft.com/office/drawing/2014/main" id="{CA0F6B73-E0ED-461F-AC48-106AED41A432}"/>
              </a:ext>
            </a:extLst>
          </p:cNvPr>
          <p:cNvSpPr/>
          <p:nvPr userDrawn="1"/>
        </p:nvSpPr>
        <p:spPr>
          <a:xfrm>
            <a:off x="947728" y="3188461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pic>
        <p:nvPicPr>
          <p:cNvPr id="28" name="Picture 27" descr="Universidad de los Andes">
            <a:extLst>
              <a:ext uri="{FF2B5EF4-FFF2-40B4-BE49-F238E27FC236}">
                <a16:creationId xmlns:a16="http://schemas.microsoft.com/office/drawing/2014/main" id="{391A742B-442C-48AB-961D-1C6C89A0CAD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2E6B4C8B-27A0-4305-8AAF-8F4793F8F22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  <p:sp>
        <p:nvSpPr>
          <p:cNvPr id="30" name="타원 32">
            <a:extLst>
              <a:ext uri="{FF2B5EF4-FFF2-40B4-BE49-F238E27FC236}">
                <a16:creationId xmlns:a16="http://schemas.microsoft.com/office/drawing/2014/main" id="{73AD15AC-DEA9-4E8C-A821-EB6FA9A681AC}"/>
              </a:ext>
            </a:extLst>
          </p:cNvPr>
          <p:cNvSpPr/>
          <p:nvPr userDrawn="1"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78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as y sus implicaciones - 1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3191786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21" name="직사각형 34">
            <a:extLst>
              <a:ext uri="{FF2B5EF4-FFF2-40B4-BE49-F238E27FC236}">
                <a16:creationId xmlns:a16="http://schemas.microsoft.com/office/drawing/2014/main" id="{FEB90E8F-207F-437D-A965-7B8ED2A05E45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 err="1">
                <a:solidFill>
                  <a:srgbClr val="F3F4FF"/>
                </a:solidFill>
              </a:rPr>
              <a:t>Posibles</a:t>
            </a:r>
            <a:r>
              <a:rPr lang="en-US" altLang="ko-KR" sz="2400" b="1" i="0" kern="0">
                <a:solidFill>
                  <a:srgbClr val="F3F4FF"/>
                </a:solidFill>
              </a:rPr>
              <a:t> </a:t>
            </a:r>
            <a:r>
              <a:rPr lang="en-US" altLang="ko-KR" sz="2400" b="1" i="0" kern="0" err="1">
                <a:solidFill>
                  <a:srgbClr val="F3F4FF"/>
                </a:solidFill>
              </a:rPr>
              <a:t>soluciones</a:t>
            </a:r>
            <a:endParaRPr lang="ko-KR" altLang="en-US" sz="4800" i="0" kern="0">
              <a:solidFill>
                <a:srgbClr val="F3F4FF"/>
              </a:solidFill>
            </a:endParaRPr>
          </a:p>
        </p:txBody>
      </p:sp>
      <p:sp>
        <p:nvSpPr>
          <p:cNvPr id="22" name="타원 32">
            <a:extLst>
              <a:ext uri="{FF2B5EF4-FFF2-40B4-BE49-F238E27FC236}">
                <a16:creationId xmlns:a16="http://schemas.microsoft.com/office/drawing/2014/main" id="{F0E7BB88-96F3-44BC-942D-2DE599CC238A}"/>
              </a:ext>
            </a:extLst>
          </p:cNvPr>
          <p:cNvSpPr/>
          <p:nvPr userDrawn="1"/>
        </p:nvSpPr>
        <p:spPr>
          <a:xfrm>
            <a:off x="883333" y="3939262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6" name="타원 32">
            <a:extLst>
              <a:ext uri="{FF2B5EF4-FFF2-40B4-BE49-F238E27FC236}">
                <a16:creationId xmlns:a16="http://schemas.microsoft.com/office/drawing/2014/main" id="{7749728D-E60F-4E51-90F7-A3B5D19DF7C2}"/>
              </a:ext>
            </a:extLst>
          </p:cNvPr>
          <p:cNvSpPr/>
          <p:nvPr userDrawn="1"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7" name="타원 32">
            <a:extLst>
              <a:ext uri="{FF2B5EF4-FFF2-40B4-BE49-F238E27FC236}">
                <a16:creationId xmlns:a16="http://schemas.microsoft.com/office/drawing/2014/main" id="{CA0F6B73-E0ED-461F-AC48-106AED41A432}"/>
              </a:ext>
            </a:extLst>
          </p:cNvPr>
          <p:cNvSpPr/>
          <p:nvPr userDrawn="1"/>
        </p:nvSpPr>
        <p:spPr>
          <a:xfrm>
            <a:off x="947728" y="3188461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pic>
        <p:nvPicPr>
          <p:cNvPr id="28" name="Picture 27" descr="Universidad de los Andes">
            <a:extLst>
              <a:ext uri="{FF2B5EF4-FFF2-40B4-BE49-F238E27FC236}">
                <a16:creationId xmlns:a16="http://schemas.microsoft.com/office/drawing/2014/main" id="{4AF1A6DF-1587-4DD2-9A70-1ED44D51775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CBB3AC08-3CC9-4517-869C-64F6DFAD4BD0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  <p:sp>
        <p:nvSpPr>
          <p:cNvPr id="30" name="타원 32">
            <a:extLst>
              <a:ext uri="{FF2B5EF4-FFF2-40B4-BE49-F238E27FC236}">
                <a16:creationId xmlns:a16="http://schemas.microsoft.com/office/drawing/2014/main" id="{C7376365-281F-46B2-A677-BF8CD940DFD8}"/>
              </a:ext>
            </a:extLst>
          </p:cNvPr>
          <p:cNvSpPr/>
          <p:nvPr userDrawn="1"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1574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as y sus implicaciones - 0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3191786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21" name="직사각형 34">
            <a:extLst>
              <a:ext uri="{FF2B5EF4-FFF2-40B4-BE49-F238E27FC236}">
                <a16:creationId xmlns:a16="http://schemas.microsoft.com/office/drawing/2014/main" id="{FEB90E8F-207F-437D-A965-7B8ED2A05E45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 err="1">
                <a:solidFill>
                  <a:srgbClr val="F3F4FF"/>
                </a:solidFill>
              </a:rPr>
              <a:t>Posibles</a:t>
            </a:r>
            <a:r>
              <a:rPr lang="en-US" altLang="ko-KR" sz="2400" b="1" i="0" kern="0">
                <a:solidFill>
                  <a:srgbClr val="F3F4FF"/>
                </a:solidFill>
              </a:rPr>
              <a:t> </a:t>
            </a:r>
            <a:r>
              <a:rPr lang="en-US" altLang="ko-KR" sz="2400" b="1" i="0" kern="0" err="1">
                <a:solidFill>
                  <a:srgbClr val="F3F4FF"/>
                </a:solidFill>
              </a:rPr>
              <a:t>soluciones</a:t>
            </a:r>
            <a:endParaRPr lang="ko-KR" altLang="en-US" sz="4800" i="0" kern="0">
              <a:solidFill>
                <a:srgbClr val="F3F4FF"/>
              </a:solidFill>
            </a:endParaRPr>
          </a:p>
        </p:txBody>
      </p:sp>
      <p:sp>
        <p:nvSpPr>
          <p:cNvPr id="22" name="타원 32">
            <a:extLst>
              <a:ext uri="{FF2B5EF4-FFF2-40B4-BE49-F238E27FC236}">
                <a16:creationId xmlns:a16="http://schemas.microsoft.com/office/drawing/2014/main" id="{F0E7BB88-96F3-44BC-942D-2DE599CC238A}"/>
              </a:ext>
            </a:extLst>
          </p:cNvPr>
          <p:cNvSpPr/>
          <p:nvPr userDrawn="1"/>
        </p:nvSpPr>
        <p:spPr>
          <a:xfrm>
            <a:off x="883333" y="3939262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6" name="타원 32">
            <a:extLst>
              <a:ext uri="{FF2B5EF4-FFF2-40B4-BE49-F238E27FC236}">
                <a16:creationId xmlns:a16="http://schemas.microsoft.com/office/drawing/2014/main" id="{7749728D-E60F-4E51-90F7-A3B5D19DF7C2}"/>
              </a:ext>
            </a:extLst>
          </p:cNvPr>
          <p:cNvSpPr/>
          <p:nvPr userDrawn="1"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pic>
        <p:nvPicPr>
          <p:cNvPr id="28" name="Picture 27" descr="Universidad de los Andes">
            <a:extLst>
              <a:ext uri="{FF2B5EF4-FFF2-40B4-BE49-F238E27FC236}">
                <a16:creationId xmlns:a16="http://schemas.microsoft.com/office/drawing/2014/main" id="{7FFEDD03-A869-4A91-8743-AFC86768EE2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26312EFD-0725-42B3-A9B1-F88FA3C7DAE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  <p:sp>
        <p:nvSpPr>
          <p:cNvPr id="27" name="타원 32">
            <a:extLst>
              <a:ext uri="{FF2B5EF4-FFF2-40B4-BE49-F238E27FC236}">
                <a16:creationId xmlns:a16="http://schemas.microsoft.com/office/drawing/2014/main" id="{F0C7CDF9-9A0C-4E27-8702-DCD09DBD21EB}"/>
              </a:ext>
            </a:extLst>
          </p:cNvPr>
          <p:cNvSpPr/>
          <p:nvPr userDrawn="1"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66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álisis de sal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rgbClr val="EAECFF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3913006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21" name="직사각형 34">
            <a:extLst>
              <a:ext uri="{FF2B5EF4-FFF2-40B4-BE49-F238E27FC236}">
                <a16:creationId xmlns:a16="http://schemas.microsoft.com/office/drawing/2014/main" id="{96503A8F-4E2F-48CC-9707-827576A2B62D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 err="1">
                <a:solidFill>
                  <a:srgbClr val="534EC0"/>
                </a:solidFill>
              </a:rPr>
              <a:t>Análisis</a:t>
            </a:r>
            <a:r>
              <a:rPr lang="en-US" altLang="ko-KR" sz="2400" b="1" i="0" kern="0">
                <a:solidFill>
                  <a:srgbClr val="534EC0"/>
                </a:solidFill>
              </a:rPr>
              <a:t> de </a:t>
            </a:r>
            <a:r>
              <a:rPr lang="en-US" altLang="ko-KR" sz="2400" b="1" i="0" kern="0" err="1">
                <a:solidFill>
                  <a:srgbClr val="534EC0"/>
                </a:solidFill>
              </a:rPr>
              <a:t>Resultados</a:t>
            </a:r>
            <a:endParaRPr lang="ko-KR" altLang="en-US" sz="4800" i="0" kern="0">
              <a:solidFill>
                <a:srgbClr val="534EC0"/>
              </a:solidFill>
            </a:endParaRPr>
          </a:p>
        </p:txBody>
      </p:sp>
      <p:pic>
        <p:nvPicPr>
          <p:cNvPr id="22" name="Picture 21" descr="Universidad de los Andes">
            <a:extLst>
              <a:ext uri="{FF2B5EF4-FFF2-40B4-BE49-F238E27FC236}">
                <a16:creationId xmlns:a16="http://schemas.microsoft.com/office/drawing/2014/main" id="{6374F8F0-3A21-4D36-8832-07D246EA8E5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8C5F6C83-98EA-41A3-93E4-F66579977A84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92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omenda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rgbClr val="EAECFF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4621346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21" name="직사각형 34">
            <a:extLst>
              <a:ext uri="{FF2B5EF4-FFF2-40B4-BE49-F238E27FC236}">
                <a16:creationId xmlns:a16="http://schemas.microsoft.com/office/drawing/2014/main" id="{0E651A17-6A65-43F9-A61D-01D74C3A54E0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 err="1">
                <a:solidFill>
                  <a:srgbClr val="534EC0"/>
                </a:solidFill>
              </a:rPr>
              <a:t>Recomendaciones</a:t>
            </a:r>
            <a:endParaRPr lang="ko-KR" altLang="en-US" sz="4800" i="0" kern="0">
              <a:solidFill>
                <a:srgbClr val="534EC0"/>
              </a:solidFill>
            </a:endParaRPr>
          </a:p>
        </p:txBody>
      </p:sp>
      <p:pic>
        <p:nvPicPr>
          <p:cNvPr id="22" name="Picture 21" descr="Universidad de los Andes">
            <a:extLst>
              <a:ext uri="{FF2B5EF4-FFF2-40B4-BE49-F238E27FC236}">
                <a16:creationId xmlns:a16="http://schemas.microsoft.com/office/drawing/2014/main" id="{A8102CD6-A4B8-4EBF-9DA9-A53DB36B9E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FBA8912C-6BC7-4874-B98C-340A274332A1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0257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rgbClr val="EAECFF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5303926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21" name="직사각형 34">
            <a:extLst>
              <a:ext uri="{FF2B5EF4-FFF2-40B4-BE49-F238E27FC236}">
                <a16:creationId xmlns:a16="http://schemas.microsoft.com/office/drawing/2014/main" id="{410E7C09-7D31-41C9-97FE-6431183884F4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 err="1">
                <a:solidFill>
                  <a:srgbClr val="534EC0"/>
                </a:solidFill>
              </a:rPr>
              <a:t>Conclusiones</a:t>
            </a:r>
            <a:endParaRPr lang="ko-KR" altLang="en-US" sz="4800" i="0" kern="0">
              <a:solidFill>
                <a:srgbClr val="534EC0"/>
              </a:solidFill>
            </a:endParaRPr>
          </a:p>
        </p:txBody>
      </p:sp>
      <p:pic>
        <p:nvPicPr>
          <p:cNvPr id="22" name="Picture 21" descr="Universidad de los Andes">
            <a:extLst>
              <a:ext uri="{FF2B5EF4-FFF2-40B4-BE49-F238E27FC236}">
                <a16:creationId xmlns:a16="http://schemas.microsoft.com/office/drawing/2014/main" id="{DCA2C74F-7DC8-4AE9-B7CB-E3263332392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BE2BD727-13F4-454A-BBE9-2124AF70CEE5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53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rgbClr val="EAECFF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pic>
        <p:nvPicPr>
          <p:cNvPr id="22" name="Picture 21" descr="Universidad de los Andes">
            <a:extLst>
              <a:ext uri="{FF2B5EF4-FFF2-40B4-BE49-F238E27FC236}">
                <a16:creationId xmlns:a16="http://schemas.microsoft.com/office/drawing/2014/main" id="{998B5A52-8DEB-40E3-AC9B-687B561F55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B72FA347-36F2-4B4E-B663-EA307B861F9C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2336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rgbClr val="EAECFF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49" name="직사각형 34">
            <a:extLst>
              <a:ext uri="{FF2B5EF4-FFF2-40B4-BE49-F238E27FC236}">
                <a16:creationId xmlns:a16="http://schemas.microsoft.com/office/drawing/2014/main" id="{C09991F9-5A21-425C-8549-8AB25C6992A8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s-CO" altLang="ko-KR" sz="2400" b="1" i="0" kern="0">
                <a:solidFill>
                  <a:srgbClr val="534EC0"/>
                </a:solidFill>
              </a:rPr>
              <a:t>Contenidos</a:t>
            </a:r>
            <a:endParaRPr lang="ko-KR" altLang="en-US" sz="4800" i="0" kern="0">
              <a:solidFill>
                <a:srgbClr val="534EC0"/>
              </a:solidFill>
            </a:endParaRPr>
          </a:p>
        </p:txBody>
      </p:sp>
      <p:pic>
        <p:nvPicPr>
          <p:cNvPr id="19" name="Picture 18" descr="Universidad de los Andes">
            <a:extLst>
              <a:ext uri="{FF2B5EF4-FFF2-40B4-BE49-F238E27FC236}">
                <a16:creationId xmlns:a16="http://schemas.microsoft.com/office/drawing/2014/main" id="{4262765D-BE0B-4258-94EF-BF6FE02F4C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616CDCE5-CB44-4853-BE82-EE0D63750082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tado actual de compañí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rgbClr val="EAECFF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1247070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chemeClr val="bg1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49" name="직사각형 34">
            <a:extLst>
              <a:ext uri="{FF2B5EF4-FFF2-40B4-BE49-F238E27FC236}">
                <a16:creationId xmlns:a16="http://schemas.microsoft.com/office/drawing/2014/main" id="{C09991F9-5A21-425C-8549-8AB25C6992A8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>
                <a:solidFill>
                  <a:srgbClr val="534EC0"/>
                </a:solidFill>
              </a:rPr>
              <a:t>Estado actual de la </a:t>
            </a:r>
            <a:r>
              <a:rPr lang="en-US" altLang="ko-KR" sz="2400" b="1" i="0" kern="0" err="1">
                <a:solidFill>
                  <a:srgbClr val="534EC0"/>
                </a:solidFill>
              </a:rPr>
              <a:t>compañía</a:t>
            </a:r>
            <a:endParaRPr lang="ko-KR" altLang="en-US" sz="4800" i="0" kern="0">
              <a:solidFill>
                <a:srgbClr val="534EC0"/>
              </a:solidFill>
            </a:endParaRPr>
          </a:p>
        </p:txBody>
      </p:sp>
      <p:pic>
        <p:nvPicPr>
          <p:cNvPr id="21" name="Picture 20" descr="Universidad de los Andes">
            <a:extLst>
              <a:ext uri="{FF2B5EF4-FFF2-40B4-BE49-F238E27FC236}">
                <a16:creationId xmlns:a16="http://schemas.microsoft.com/office/drawing/2014/main" id="{F8D33228-8AFE-4E0A-95E4-F9B49535C7C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9250317-B17E-420A-8E4A-1309D6D258FE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25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álisis de Entr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rgbClr val="EAECFF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1942533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21" name="직사각형 34">
            <a:extLst>
              <a:ext uri="{FF2B5EF4-FFF2-40B4-BE49-F238E27FC236}">
                <a16:creationId xmlns:a16="http://schemas.microsoft.com/office/drawing/2014/main" id="{190D7CF4-28C8-4578-AB3A-B48320E2792D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 err="1">
                <a:solidFill>
                  <a:srgbClr val="534EC0"/>
                </a:solidFill>
              </a:rPr>
              <a:t>Análisis</a:t>
            </a:r>
            <a:r>
              <a:rPr lang="en-US" altLang="ko-KR" sz="2400" b="1" i="0" kern="0">
                <a:solidFill>
                  <a:srgbClr val="534EC0"/>
                </a:solidFill>
              </a:rPr>
              <a:t> de </a:t>
            </a:r>
            <a:r>
              <a:rPr lang="en-US" altLang="ko-KR" sz="2400" b="1" i="0" kern="0" err="1">
                <a:solidFill>
                  <a:srgbClr val="534EC0"/>
                </a:solidFill>
              </a:rPr>
              <a:t>Datos</a:t>
            </a:r>
            <a:endParaRPr lang="ko-KR" altLang="en-US" sz="4800" i="0" kern="0">
              <a:solidFill>
                <a:srgbClr val="534EC0"/>
              </a:solidFill>
            </a:endParaRPr>
          </a:p>
        </p:txBody>
      </p:sp>
      <p:pic>
        <p:nvPicPr>
          <p:cNvPr id="22" name="Picture 21" descr="Universidad de los Andes">
            <a:extLst>
              <a:ext uri="{FF2B5EF4-FFF2-40B4-BE49-F238E27FC236}">
                <a16:creationId xmlns:a16="http://schemas.microsoft.com/office/drawing/2014/main" id="{ADCEBC96-FA7B-4AB8-9F4D-8B76FCDC016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089515D3-190E-485B-916F-BBC6179FC543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3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ificación y Valid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rgbClr val="EAECFF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2560721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21" name="직사각형 34">
            <a:extLst>
              <a:ext uri="{FF2B5EF4-FFF2-40B4-BE49-F238E27FC236}">
                <a16:creationId xmlns:a16="http://schemas.microsoft.com/office/drawing/2014/main" id="{8D444158-1901-4698-8F63-CF72B417A856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 err="1">
                <a:solidFill>
                  <a:srgbClr val="534EC0"/>
                </a:solidFill>
              </a:rPr>
              <a:t>Presentaci</a:t>
            </a:r>
            <a:r>
              <a:rPr lang="es-CO" altLang="ko-KR" sz="2400" b="1" i="0" kern="0" err="1">
                <a:solidFill>
                  <a:srgbClr val="534EC0"/>
                </a:solidFill>
              </a:rPr>
              <a:t>ón</a:t>
            </a:r>
            <a:r>
              <a:rPr lang="es-CO" altLang="ko-KR" sz="2400" b="1" i="0" kern="0">
                <a:solidFill>
                  <a:srgbClr val="534EC0"/>
                </a:solidFill>
              </a:rPr>
              <a:t> del Modelo</a:t>
            </a:r>
            <a:endParaRPr lang="ko-KR" altLang="en-US" sz="4800" i="0" kern="0">
              <a:solidFill>
                <a:srgbClr val="534EC0"/>
              </a:solidFill>
            </a:endParaRPr>
          </a:p>
        </p:txBody>
      </p:sp>
      <p:pic>
        <p:nvPicPr>
          <p:cNvPr id="26" name="Picture 25" descr="Universidad de los Andes">
            <a:extLst>
              <a:ext uri="{FF2B5EF4-FFF2-40B4-BE49-F238E27FC236}">
                <a16:creationId xmlns:a16="http://schemas.microsoft.com/office/drawing/2014/main" id="{A149C0D9-A211-4F99-AAA0-FF1153DC618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495657B2-67A9-4902-AB48-7C33DDACC6C9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36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as y sus implicac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rgbClr val="EAECFF"/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3191786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21" name="직사각형 34">
            <a:extLst>
              <a:ext uri="{FF2B5EF4-FFF2-40B4-BE49-F238E27FC236}">
                <a16:creationId xmlns:a16="http://schemas.microsoft.com/office/drawing/2014/main" id="{FEB90E8F-207F-437D-A965-7B8ED2A05E45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 err="1">
                <a:solidFill>
                  <a:srgbClr val="534EC0"/>
                </a:solidFill>
              </a:rPr>
              <a:t>Posibles</a:t>
            </a:r>
            <a:r>
              <a:rPr lang="en-US" altLang="ko-KR" sz="2400" b="1" i="0" kern="0">
                <a:solidFill>
                  <a:srgbClr val="534EC0"/>
                </a:solidFill>
              </a:rPr>
              <a:t> </a:t>
            </a:r>
            <a:r>
              <a:rPr lang="en-US" altLang="ko-KR" sz="2400" b="1" i="0" kern="0" err="1">
                <a:solidFill>
                  <a:srgbClr val="534EC0"/>
                </a:solidFill>
              </a:rPr>
              <a:t>soluciones</a:t>
            </a:r>
            <a:endParaRPr lang="ko-KR" altLang="en-US" sz="4800" i="0" kern="0">
              <a:solidFill>
                <a:srgbClr val="534EC0"/>
              </a:solidFill>
            </a:endParaRPr>
          </a:p>
        </p:txBody>
      </p:sp>
      <p:pic>
        <p:nvPicPr>
          <p:cNvPr id="22" name="Picture 21" descr="Universidad de los Andes">
            <a:extLst>
              <a:ext uri="{FF2B5EF4-FFF2-40B4-BE49-F238E27FC236}">
                <a16:creationId xmlns:a16="http://schemas.microsoft.com/office/drawing/2014/main" id="{4D46967B-DD16-43A9-97B0-468EEA88A9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6496D97C-39E9-4C50-A359-0F9ECAFAD627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965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as y sus implicaciones - 4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3191786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21" name="직사각형 34">
            <a:extLst>
              <a:ext uri="{FF2B5EF4-FFF2-40B4-BE49-F238E27FC236}">
                <a16:creationId xmlns:a16="http://schemas.microsoft.com/office/drawing/2014/main" id="{FEB90E8F-207F-437D-A965-7B8ED2A05E45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 err="1">
                <a:solidFill>
                  <a:srgbClr val="F3F4FF"/>
                </a:solidFill>
              </a:rPr>
              <a:t>Posibles</a:t>
            </a:r>
            <a:r>
              <a:rPr lang="en-US" altLang="ko-KR" sz="2400" b="1" i="0" kern="0">
                <a:solidFill>
                  <a:srgbClr val="F3F4FF"/>
                </a:solidFill>
              </a:rPr>
              <a:t> </a:t>
            </a:r>
            <a:r>
              <a:rPr lang="en-US" altLang="ko-KR" sz="2400" b="1" i="0" kern="0" err="1">
                <a:solidFill>
                  <a:srgbClr val="F3F4FF"/>
                </a:solidFill>
              </a:rPr>
              <a:t>soluciones</a:t>
            </a:r>
            <a:endParaRPr lang="ko-KR" altLang="en-US" sz="4800" i="0" kern="0">
              <a:solidFill>
                <a:srgbClr val="F3F4FF"/>
              </a:solidFill>
            </a:endParaRPr>
          </a:p>
        </p:txBody>
      </p:sp>
      <p:sp>
        <p:nvSpPr>
          <p:cNvPr id="22" name="타원 32">
            <a:extLst>
              <a:ext uri="{FF2B5EF4-FFF2-40B4-BE49-F238E27FC236}">
                <a16:creationId xmlns:a16="http://schemas.microsoft.com/office/drawing/2014/main" id="{F0E7BB88-96F3-44BC-942D-2DE599CC238A}"/>
              </a:ext>
            </a:extLst>
          </p:cNvPr>
          <p:cNvSpPr/>
          <p:nvPr userDrawn="1"/>
        </p:nvSpPr>
        <p:spPr>
          <a:xfrm>
            <a:off x="883333" y="3939262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6" name="타원 32">
            <a:extLst>
              <a:ext uri="{FF2B5EF4-FFF2-40B4-BE49-F238E27FC236}">
                <a16:creationId xmlns:a16="http://schemas.microsoft.com/office/drawing/2014/main" id="{7749728D-E60F-4E51-90F7-A3B5D19DF7C2}"/>
              </a:ext>
            </a:extLst>
          </p:cNvPr>
          <p:cNvSpPr/>
          <p:nvPr userDrawn="1"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7" name="타원 32">
            <a:extLst>
              <a:ext uri="{FF2B5EF4-FFF2-40B4-BE49-F238E27FC236}">
                <a16:creationId xmlns:a16="http://schemas.microsoft.com/office/drawing/2014/main" id="{CA0F6B73-E0ED-461F-AC48-106AED41A432}"/>
              </a:ext>
            </a:extLst>
          </p:cNvPr>
          <p:cNvSpPr/>
          <p:nvPr userDrawn="1"/>
        </p:nvSpPr>
        <p:spPr>
          <a:xfrm>
            <a:off x="947728" y="3188461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4</a:t>
            </a:r>
            <a:endParaRPr lang="ko-KR" altLang="en-US" sz="1000">
              <a:solidFill>
                <a:prstClr val="white"/>
              </a:solidFill>
            </a:endParaRPr>
          </a:p>
        </p:txBody>
      </p:sp>
      <p:pic>
        <p:nvPicPr>
          <p:cNvPr id="28" name="Picture 27" descr="Universidad de los Andes">
            <a:extLst>
              <a:ext uri="{FF2B5EF4-FFF2-40B4-BE49-F238E27FC236}">
                <a16:creationId xmlns:a16="http://schemas.microsoft.com/office/drawing/2014/main" id="{777E45A1-A4E9-4DB6-AAE1-CA1B78F12C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00DA0265-AEE5-42DE-B0AF-3612DA641097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  <p:sp>
        <p:nvSpPr>
          <p:cNvPr id="30" name="타원 32">
            <a:extLst>
              <a:ext uri="{FF2B5EF4-FFF2-40B4-BE49-F238E27FC236}">
                <a16:creationId xmlns:a16="http://schemas.microsoft.com/office/drawing/2014/main" id="{44CF3F30-0E0E-41F4-A2CD-0BDCB4720F4B}"/>
              </a:ext>
            </a:extLst>
          </p:cNvPr>
          <p:cNvSpPr/>
          <p:nvPr userDrawn="1"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91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as y sus implicaciones - 3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18">
            <a:extLst>
              <a:ext uri="{FF2B5EF4-FFF2-40B4-BE49-F238E27FC236}">
                <a16:creationId xmlns:a16="http://schemas.microsoft.com/office/drawing/2014/main" id="{3EECBEFB-C93E-447F-B39B-F19C3C835545}"/>
              </a:ext>
            </a:extLst>
          </p:cNvPr>
          <p:cNvGrpSpPr/>
          <p:nvPr userDrawn="1"/>
        </p:nvGrpSpPr>
        <p:grpSpPr>
          <a:xfrm>
            <a:off x="0" y="0"/>
            <a:ext cx="908576" cy="980421"/>
            <a:chOff x="1006901" y="711200"/>
            <a:chExt cx="322999" cy="419100"/>
          </a:xfrm>
          <a:effectLst>
            <a:outerShdw blurRad="114300" dist="50800" dir="5400000" algn="t" rotWithShape="0">
              <a:srgbClr val="453ECE">
                <a:alpha val="40000"/>
              </a:srgbClr>
            </a:outerShdw>
          </a:effectLst>
        </p:grpSpPr>
        <p:sp>
          <p:nvSpPr>
            <p:cNvPr id="8" name="자유형: 도형 13">
              <a:extLst>
                <a:ext uri="{FF2B5EF4-FFF2-40B4-BE49-F238E27FC236}">
                  <a16:creationId xmlns:a16="http://schemas.microsoft.com/office/drawing/2014/main" id="{F7BEC5F4-DABD-4BEA-BC47-4C7F9756508F}"/>
                </a:ext>
              </a:extLst>
            </p:cNvPr>
            <p:cNvSpPr/>
            <p:nvPr/>
          </p:nvSpPr>
          <p:spPr>
            <a:xfrm>
              <a:off x="1006901" y="711201"/>
              <a:ext cx="101732" cy="406307"/>
            </a:xfrm>
            <a:custGeom>
              <a:avLst/>
              <a:gdLst>
                <a:gd name="connsiteX0" fmla="*/ 0 w 101732"/>
                <a:gd name="connsiteY0" fmla="*/ 0 h 406307"/>
                <a:gd name="connsiteX1" fmla="*/ 101732 w 101732"/>
                <a:gd name="connsiteY1" fmla="*/ 0 h 406307"/>
                <a:gd name="connsiteX2" fmla="*/ 101732 w 101732"/>
                <a:gd name="connsiteY2" fmla="*/ 406307 h 406307"/>
                <a:gd name="connsiteX3" fmla="*/ 100836 w 101732"/>
                <a:gd name="connsiteY3" fmla="*/ 406126 h 406307"/>
                <a:gd name="connsiteX4" fmla="*/ 0 w 101732"/>
                <a:gd name="connsiteY4" fmla="*/ 254000 h 406307"/>
                <a:gd name="connsiteX5" fmla="*/ 0 w 101732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2" h="406307">
                  <a:moveTo>
                    <a:pt x="0" y="0"/>
                  </a:moveTo>
                  <a:lnTo>
                    <a:pt x="101732" y="0"/>
                  </a:lnTo>
                  <a:lnTo>
                    <a:pt x="101732" y="406307"/>
                  </a:lnTo>
                  <a:lnTo>
                    <a:pt x="100836" y="406126"/>
                  </a:lnTo>
                  <a:cubicBezTo>
                    <a:pt x="41579" y="381062"/>
                    <a:pt x="0" y="322387"/>
                    <a:pt x="0" y="25400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89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자유형: 도형 12">
              <a:extLst>
                <a:ext uri="{FF2B5EF4-FFF2-40B4-BE49-F238E27FC236}">
                  <a16:creationId xmlns:a16="http://schemas.microsoft.com/office/drawing/2014/main" id="{345C8880-3D6A-4BCC-B5D0-98CCD2DD21CE}"/>
                </a:ext>
              </a:extLst>
            </p:cNvPr>
            <p:cNvSpPr/>
            <p:nvPr/>
          </p:nvSpPr>
          <p:spPr>
            <a:xfrm>
              <a:off x="1108632" y="711200"/>
              <a:ext cx="119537" cy="419100"/>
            </a:xfrm>
            <a:custGeom>
              <a:avLst/>
              <a:gdLst>
                <a:gd name="connsiteX0" fmla="*/ 0 w 119537"/>
                <a:gd name="connsiteY0" fmla="*/ 0 h 419100"/>
                <a:gd name="connsiteX1" fmla="*/ 119537 w 119537"/>
                <a:gd name="connsiteY1" fmla="*/ 0 h 419100"/>
                <a:gd name="connsiteX2" fmla="*/ 119537 w 119537"/>
                <a:gd name="connsiteY2" fmla="*/ 407034 h 419100"/>
                <a:gd name="connsiteX3" fmla="*/ 59768 w 119537"/>
                <a:gd name="connsiteY3" fmla="*/ 419100 h 419100"/>
                <a:gd name="connsiteX4" fmla="*/ 0 w 119537"/>
                <a:gd name="connsiteY4" fmla="*/ 407034 h 419100"/>
                <a:gd name="connsiteX5" fmla="*/ 0 w 119537"/>
                <a:gd name="connsiteY5" fmla="*/ 0 h 41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537" h="419100">
                  <a:moveTo>
                    <a:pt x="0" y="0"/>
                  </a:moveTo>
                  <a:lnTo>
                    <a:pt x="119537" y="0"/>
                  </a:lnTo>
                  <a:lnTo>
                    <a:pt x="119537" y="407034"/>
                  </a:lnTo>
                  <a:lnTo>
                    <a:pt x="59768" y="419100"/>
                  </a:lnTo>
                  <a:lnTo>
                    <a:pt x="0" y="407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4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자유형: 도형 11">
              <a:extLst>
                <a:ext uri="{FF2B5EF4-FFF2-40B4-BE49-F238E27FC236}">
                  <a16:creationId xmlns:a16="http://schemas.microsoft.com/office/drawing/2014/main" id="{BDBA5492-8F2F-457B-B4F7-0AC4285A7695}"/>
                </a:ext>
              </a:extLst>
            </p:cNvPr>
            <p:cNvSpPr/>
            <p:nvPr/>
          </p:nvSpPr>
          <p:spPr>
            <a:xfrm>
              <a:off x="1228169" y="711201"/>
              <a:ext cx="101731" cy="406307"/>
            </a:xfrm>
            <a:custGeom>
              <a:avLst/>
              <a:gdLst>
                <a:gd name="connsiteX0" fmla="*/ 0 w 101731"/>
                <a:gd name="connsiteY0" fmla="*/ 0 h 406307"/>
                <a:gd name="connsiteX1" fmla="*/ 101731 w 101731"/>
                <a:gd name="connsiteY1" fmla="*/ 0 h 406307"/>
                <a:gd name="connsiteX2" fmla="*/ 101731 w 101731"/>
                <a:gd name="connsiteY2" fmla="*/ 254000 h 406307"/>
                <a:gd name="connsiteX3" fmla="*/ 895 w 101731"/>
                <a:gd name="connsiteY3" fmla="*/ 406126 h 406307"/>
                <a:gd name="connsiteX4" fmla="*/ 0 w 101731"/>
                <a:gd name="connsiteY4" fmla="*/ 406307 h 406307"/>
                <a:gd name="connsiteX5" fmla="*/ 0 w 101731"/>
                <a:gd name="connsiteY5" fmla="*/ 0 h 40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731" h="406307">
                  <a:moveTo>
                    <a:pt x="0" y="0"/>
                  </a:moveTo>
                  <a:lnTo>
                    <a:pt x="101731" y="0"/>
                  </a:lnTo>
                  <a:lnTo>
                    <a:pt x="101731" y="254000"/>
                  </a:lnTo>
                  <a:cubicBezTo>
                    <a:pt x="101731" y="322387"/>
                    <a:pt x="60152" y="381062"/>
                    <a:pt x="895" y="406126"/>
                  </a:cubicBezTo>
                  <a:lnTo>
                    <a:pt x="0" y="4063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383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2" name="사각형: 둥근 한쪽 모서리 4">
            <a:extLst>
              <a:ext uri="{FF2B5EF4-FFF2-40B4-BE49-F238E27FC236}">
                <a16:creationId xmlns:a16="http://schemas.microsoft.com/office/drawing/2014/main" id="{BDBB9055-A030-44B7-BF39-D2D017B72626}"/>
              </a:ext>
            </a:extLst>
          </p:cNvPr>
          <p:cNvSpPr/>
          <p:nvPr/>
        </p:nvSpPr>
        <p:spPr>
          <a:xfrm flipH="1">
            <a:off x="431800" y="431800"/>
            <a:ext cx="11760200" cy="6426200"/>
          </a:xfrm>
          <a:prstGeom prst="round1Rect">
            <a:avLst>
              <a:gd name="adj" fmla="val 3813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2286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사각형: 둥근 한쪽 모서리 19">
            <a:extLst>
              <a:ext uri="{FF2B5EF4-FFF2-40B4-BE49-F238E27FC236}">
                <a16:creationId xmlns:a16="http://schemas.microsoft.com/office/drawing/2014/main" id="{53E7EFFD-B41D-4473-83E7-593E93A7EFAF}"/>
              </a:ext>
            </a:extLst>
          </p:cNvPr>
          <p:cNvSpPr/>
          <p:nvPr/>
        </p:nvSpPr>
        <p:spPr>
          <a:xfrm flipH="1">
            <a:off x="1259001" y="1117508"/>
            <a:ext cx="10932997" cy="5740492"/>
          </a:xfrm>
          <a:prstGeom prst="round1Rect">
            <a:avLst>
              <a:gd name="adj" fmla="val 417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모서리가 둥근 직사각형 31">
            <a:extLst>
              <a:ext uri="{FF2B5EF4-FFF2-40B4-BE49-F238E27FC236}">
                <a16:creationId xmlns:a16="http://schemas.microsoft.com/office/drawing/2014/main" id="{DACC378C-4F45-4E0B-861B-E4D95F794755}"/>
              </a:ext>
            </a:extLst>
          </p:cNvPr>
          <p:cNvSpPr/>
          <p:nvPr userDrawn="1"/>
        </p:nvSpPr>
        <p:spPr>
          <a:xfrm>
            <a:off x="601542" y="3191786"/>
            <a:ext cx="530587" cy="530587"/>
          </a:xfrm>
          <a:prstGeom prst="ellipse">
            <a:avLst/>
          </a:prstGeom>
          <a:solidFill>
            <a:srgbClr val="6383EC"/>
          </a:solidFill>
          <a:ln>
            <a:noFill/>
          </a:ln>
          <a:effectLst>
            <a:outerShdw blurRad="50800" dist="38100" dir="5400000" algn="t" rotWithShape="0">
              <a:srgbClr val="453EC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6000" rtlCol="0" anchor="ctr"/>
          <a:lstStyle/>
          <a:p>
            <a:endParaRPr lang="en-US" altLang="ko-KR" sz="1050">
              <a:solidFill>
                <a:prstClr val="white"/>
              </a:solidFill>
            </a:endParaRPr>
          </a:p>
        </p:txBody>
      </p:sp>
      <p:grpSp>
        <p:nvGrpSpPr>
          <p:cNvPr id="20" name="Group 12">
            <a:extLst>
              <a:ext uri="{FF2B5EF4-FFF2-40B4-BE49-F238E27FC236}">
                <a16:creationId xmlns:a16="http://schemas.microsoft.com/office/drawing/2014/main" id="{82987183-DE39-48EA-9987-007C5413F8F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8709" y="1404919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31F3BEC-A0D9-4BD4-A148-EC9A48946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C527B014-A187-421B-A093-642624BD2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36" name="Graphic 35" descr="Bar chart">
            <a:extLst>
              <a:ext uri="{FF2B5EF4-FFF2-40B4-BE49-F238E27FC236}">
                <a16:creationId xmlns:a16="http://schemas.microsoft.com/office/drawing/2014/main" id="{3CB2AE70-8B6F-4E7E-8F7B-342D5264E4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785" y="2019155"/>
            <a:ext cx="362989" cy="362989"/>
          </a:xfrm>
          <a:prstGeom prst="rect">
            <a:avLst/>
          </a:prstGeom>
        </p:spPr>
      </p:pic>
      <p:pic>
        <p:nvPicPr>
          <p:cNvPr id="40" name="Graphic 39" descr="Checkmark">
            <a:extLst>
              <a:ext uri="{FF2B5EF4-FFF2-40B4-BE49-F238E27FC236}">
                <a16:creationId xmlns:a16="http://schemas.microsoft.com/office/drawing/2014/main" id="{20173705-DC68-4F75-8E97-1F02E5AEF13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427" y="2704270"/>
            <a:ext cx="246215" cy="246215"/>
          </a:xfrm>
          <a:prstGeom prst="rect">
            <a:avLst/>
          </a:prstGeom>
        </p:spPr>
      </p:pic>
      <p:pic>
        <p:nvPicPr>
          <p:cNvPr id="42" name="Graphic 41" descr="Decision chart">
            <a:extLst>
              <a:ext uri="{FF2B5EF4-FFF2-40B4-BE49-F238E27FC236}">
                <a16:creationId xmlns:a16="http://schemas.microsoft.com/office/drawing/2014/main" id="{8001279E-4BEF-4DC9-AD99-95EE2380A9C4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8700" y="3272611"/>
            <a:ext cx="373953" cy="373953"/>
          </a:xfrm>
          <a:prstGeom prst="rect">
            <a:avLst/>
          </a:prstGeom>
        </p:spPr>
      </p:pic>
      <p:pic>
        <p:nvPicPr>
          <p:cNvPr id="44" name="Graphic 43" descr="Research">
            <a:extLst>
              <a:ext uri="{FF2B5EF4-FFF2-40B4-BE49-F238E27FC236}">
                <a16:creationId xmlns:a16="http://schemas.microsoft.com/office/drawing/2014/main" id="{851C458A-A189-48B7-8BFD-A9113D2E9ED0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1117" y="3968690"/>
            <a:ext cx="383360" cy="383360"/>
          </a:xfrm>
          <a:prstGeom prst="rect">
            <a:avLst/>
          </a:prstGeom>
        </p:spPr>
      </p:pic>
      <p:pic>
        <p:nvPicPr>
          <p:cNvPr id="46" name="Graphic 45" descr="Thumbs up sign">
            <a:extLst>
              <a:ext uri="{FF2B5EF4-FFF2-40B4-BE49-F238E27FC236}">
                <a16:creationId xmlns:a16="http://schemas.microsoft.com/office/drawing/2014/main" id="{086799F6-86DA-4AA8-9156-D544B5B208F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7428" y="4674176"/>
            <a:ext cx="373953" cy="373953"/>
          </a:xfrm>
          <a:prstGeom prst="rect">
            <a:avLst/>
          </a:prstGeom>
        </p:spPr>
      </p:pic>
      <p:pic>
        <p:nvPicPr>
          <p:cNvPr id="48" name="Graphic 47" descr="Checklist RTL">
            <a:extLst>
              <a:ext uri="{FF2B5EF4-FFF2-40B4-BE49-F238E27FC236}">
                <a16:creationId xmlns:a16="http://schemas.microsoft.com/office/drawing/2014/main" id="{3088223E-D4B2-40AE-9527-A647FA5FFC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6682" y="5370255"/>
            <a:ext cx="403196" cy="403196"/>
          </a:xfrm>
          <a:prstGeom prst="rect">
            <a:avLst/>
          </a:prstGeom>
        </p:spPr>
      </p:pic>
      <p:sp>
        <p:nvSpPr>
          <p:cNvPr id="21" name="직사각형 34">
            <a:extLst>
              <a:ext uri="{FF2B5EF4-FFF2-40B4-BE49-F238E27FC236}">
                <a16:creationId xmlns:a16="http://schemas.microsoft.com/office/drawing/2014/main" id="{FEB90E8F-207F-437D-A965-7B8ED2A05E45}"/>
              </a:ext>
            </a:extLst>
          </p:cNvPr>
          <p:cNvSpPr/>
          <p:nvPr userDrawn="1"/>
        </p:nvSpPr>
        <p:spPr>
          <a:xfrm>
            <a:off x="1412968" y="426069"/>
            <a:ext cx="6096000" cy="574966"/>
          </a:xfrm>
          <a:prstGeom prst="rect">
            <a:avLst/>
          </a:prstGeo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en-US" altLang="ko-KR" sz="2400" b="1" i="0" kern="0" err="1">
                <a:solidFill>
                  <a:srgbClr val="F3F4FF"/>
                </a:solidFill>
              </a:rPr>
              <a:t>Posibles</a:t>
            </a:r>
            <a:r>
              <a:rPr lang="en-US" altLang="ko-KR" sz="2400" b="1" i="0" kern="0">
                <a:solidFill>
                  <a:srgbClr val="F3F4FF"/>
                </a:solidFill>
              </a:rPr>
              <a:t> </a:t>
            </a:r>
            <a:r>
              <a:rPr lang="en-US" altLang="ko-KR" sz="2400" b="1" i="0" kern="0" err="1">
                <a:solidFill>
                  <a:srgbClr val="F3F4FF"/>
                </a:solidFill>
              </a:rPr>
              <a:t>soluciones</a:t>
            </a:r>
            <a:endParaRPr lang="ko-KR" altLang="en-US" sz="4800" i="0" kern="0">
              <a:solidFill>
                <a:srgbClr val="F3F4FF"/>
              </a:solidFill>
            </a:endParaRPr>
          </a:p>
        </p:txBody>
      </p:sp>
      <p:sp>
        <p:nvSpPr>
          <p:cNvPr id="22" name="타원 32">
            <a:extLst>
              <a:ext uri="{FF2B5EF4-FFF2-40B4-BE49-F238E27FC236}">
                <a16:creationId xmlns:a16="http://schemas.microsoft.com/office/drawing/2014/main" id="{F0E7BB88-96F3-44BC-942D-2DE599CC238A}"/>
              </a:ext>
            </a:extLst>
          </p:cNvPr>
          <p:cNvSpPr/>
          <p:nvPr userDrawn="1"/>
        </p:nvSpPr>
        <p:spPr>
          <a:xfrm>
            <a:off x="883333" y="3939262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6" name="타원 32">
            <a:extLst>
              <a:ext uri="{FF2B5EF4-FFF2-40B4-BE49-F238E27FC236}">
                <a16:creationId xmlns:a16="http://schemas.microsoft.com/office/drawing/2014/main" id="{7749728D-E60F-4E51-90F7-A3B5D19DF7C2}"/>
              </a:ext>
            </a:extLst>
          </p:cNvPr>
          <p:cNvSpPr/>
          <p:nvPr userDrawn="1"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7" name="타원 32">
            <a:extLst>
              <a:ext uri="{FF2B5EF4-FFF2-40B4-BE49-F238E27FC236}">
                <a16:creationId xmlns:a16="http://schemas.microsoft.com/office/drawing/2014/main" id="{CA0F6B73-E0ED-461F-AC48-106AED41A432}"/>
              </a:ext>
            </a:extLst>
          </p:cNvPr>
          <p:cNvSpPr/>
          <p:nvPr userDrawn="1"/>
        </p:nvSpPr>
        <p:spPr>
          <a:xfrm>
            <a:off x="947728" y="3188461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3</a:t>
            </a:r>
            <a:endParaRPr lang="ko-KR" altLang="en-US" sz="1000">
              <a:solidFill>
                <a:prstClr val="white"/>
              </a:solidFill>
            </a:endParaRPr>
          </a:p>
        </p:txBody>
      </p:sp>
      <p:pic>
        <p:nvPicPr>
          <p:cNvPr id="28" name="Picture 27" descr="Universidad de los Andes">
            <a:extLst>
              <a:ext uri="{FF2B5EF4-FFF2-40B4-BE49-F238E27FC236}">
                <a16:creationId xmlns:a16="http://schemas.microsoft.com/office/drawing/2014/main" id="{777E45A1-A4E9-4DB6-AAE1-CA1B78F12C1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3236" y="6426784"/>
            <a:ext cx="912716" cy="273815"/>
          </a:xfrm>
          <a:prstGeom prst="rect">
            <a:avLst/>
          </a:prstGeom>
        </p:spPr>
      </p:pic>
      <p:pic>
        <p:nvPicPr>
          <p:cNvPr id="29" name="Picture 28" descr="A close up of a logo&#10;&#10;Description automatically generated">
            <a:extLst>
              <a:ext uri="{FF2B5EF4-FFF2-40B4-BE49-F238E27FC236}">
                <a16:creationId xmlns:a16="http://schemas.microsoft.com/office/drawing/2014/main" id="{00DA0265-AEE5-42DE-B0AF-3612DA641097}"/>
              </a:ext>
            </a:extLst>
          </p:cNvPr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131" y="6243638"/>
            <a:ext cx="600868" cy="540001"/>
          </a:xfrm>
          <a:prstGeom prst="rect">
            <a:avLst/>
          </a:prstGeom>
        </p:spPr>
      </p:pic>
      <p:sp>
        <p:nvSpPr>
          <p:cNvPr id="30" name="타원 32">
            <a:extLst>
              <a:ext uri="{FF2B5EF4-FFF2-40B4-BE49-F238E27FC236}">
                <a16:creationId xmlns:a16="http://schemas.microsoft.com/office/drawing/2014/main" id="{3B8F9A50-A24E-49E7-A5FB-92666AAC41CC}"/>
              </a:ext>
            </a:extLst>
          </p:cNvPr>
          <p:cNvSpPr/>
          <p:nvPr userDrawn="1"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3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3596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0" r:id="rId3"/>
    <p:sldLayoutId id="2147483662" r:id="rId4"/>
    <p:sldLayoutId id="2147483663" r:id="rId5"/>
    <p:sldLayoutId id="2147483664" r:id="rId6"/>
    <p:sldLayoutId id="2147483665" r:id="rId7"/>
    <p:sldLayoutId id="2147483678" r:id="rId8"/>
    <p:sldLayoutId id="2147483674" r:id="rId9"/>
    <p:sldLayoutId id="2147483675" r:id="rId10"/>
    <p:sldLayoutId id="2147483676" r:id="rId11"/>
    <p:sldLayoutId id="2147483677" r:id="rId12"/>
    <p:sldLayoutId id="2147483666" r:id="rId13"/>
    <p:sldLayoutId id="2147483667" r:id="rId14"/>
    <p:sldLayoutId id="2147483668" r:id="rId1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52.svg"/><Relationship Id="rId3" Type="http://schemas.openxmlformats.org/officeDocument/2006/relationships/image" Target="../media/image48.svg"/><Relationship Id="rId7" Type="http://schemas.openxmlformats.org/officeDocument/2006/relationships/image" Target="../media/image41.svg"/><Relationship Id="rId12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png"/><Relationship Id="rId11" Type="http://schemas.openxmlformats.org/officeDocument/2006/relationships/image" Target="../media/image37.svg"/><Relationship Id="rId5" Type="http://schemas.openxmlformats.org/officeDocument/2006/relationships/image" Target="../media/image50.svg"/><Relationship Id="rId10" Type="http://schemas.openxmlformats.org/officeDocument/2006/relationships/image" Target="../media/image36.png"/><Relationship Id="rId4" Type="http://schemas.openxmlformats.org/officeDocument/2006/relationships/image" Target="../media/image49.png"/><Relationship Id="rId9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54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4.svg"/><Relationship Id="rId3" Type="http://schemas.openxmlformats.org/officeDocument/2006/relationships/image" Target="../media/image41.svg"/><Relationship Id="rId7" Type="http://schemas.openxmlformats.org/officeDocument/2006/relationships/image" Target="../media/image39.svg"/><Relationship Id="rId12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58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56.svg"/><Relationship Id="rId1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E38248-FE87-4EEC-981C-4AF855B3EEE7}"/>
              </a:ext>
            </a:extLst>
          </p:cNvPr>
          <p:cNvSpPr/>
          <p:nvPr/>
        </p:nvSpPr>
        <p:spPr>
          <a:xfrm>
            <a:off x="4699000" y="0"/>
            <a:ext cx="7492362" cy="6860073"/>
          </a:xfrm>
          <a:prstGeom prst="rect">
            <a:avLst/>
          </a:prstGeom>
          <a:solidFill>
            <a:srgbClr val="9694DC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CE3FCEB-4C18-4846-9420-11C3170F739A}"/>
              </a:ext>
            </a:extLst>
          </p:cNvPr>
          <p:cNvGrpSpPr/>
          <p:nvPr/>
        </p:nvGrpSpPr>
        <p:grpSpPr>
          <a:xfrm>
            <a:off x="5106970" y="1214875"/>
            <a:ext cx="6694718" cy="1302661"/>
            <a:chOff x="2685453" y="1122191"/>
            <a:chExt cx="6815965" cy="130266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9718169D-E492-4B50-9CEB-B71862149F3E}"/>
                </a:ext>
              </a:extLst>
            </p:cNvPr>
            <p:cNvSpPr/>
            <p:nvPr/>
          </p:nvSpPr>
          <p:spPr>
            <a:xfrm>
              <a:off x="2685453" y="1122191"/>
              <a:ext cx="6815965" cy="7358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n-US" altLang="ko-KR" sz="3200" b="1" i="1" kern="0" err="1">
                  <a:solidFill>
                    <a:srgbClr val="F3F4FF"/>
                  </a:solidFill>
                </a:rPr>
                <a:t>Consultoría</a:t>
              </a:r>
              <a:endParaRPr lang="ko-KR" altLang="en-US" sz="6000" kern="0">
                <a:solidFill>
                  <a:srgbClr val="F3F4FF"/>
                </a:solidFill>
              </a:endParaRPr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0272BAAF-9DC2-46F0-B8AA-92388516DFFB}"/>
                </a:ext>
              </a:extLst>
            </p:cNvPr>
            <p:cNvCxnSpPr/>
            <p:nvPr/>
          </p:nvCxnSpPr>
          <p:spPr>
            <a:xfrm>
              <a:off x="2685453" y="1933441"/>
              <a:ext cx="6812924" cy="0"/>
            </a:xfrm>
            <a:prstGeom prst="line">
              <a:avLst/>
            </a:prstGeom>
            <a:ln w="28575">
              <a:solidFill>
                <a:srgbClr val="F3F4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C917105-9BE1-4DF8-8F9B-788F68A85E9E}"/>
                </a:ext>
              </a:extLst>
            </p:cNvPr>
            <p:cNvSpPr/>
            <p:nvPr/>
          </p:nvSpPr>
          <p:spPr>
            <a:xfrm>
              <a:off x="4663229" y="2055520"/>
              <a:ext cx="29787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i="1" kern="0" err="1">
                  <a:solidFill>
                    <a:srgbClr val="F3F4FF"/>
                  </a:solidFill>
                </a:rPr>
                <a:t>McAlpes</a:t>
              </a:r>
              <a:r>
                <a:rPr lang="en-US" altLang="ko-KR" b="1" i="1" kern="0">
                  <a:solidFill>
                    <a:srgbClr val="F3F4FF"/>
                  </a:solidFill>
                </a:rPr>
                <a:t> – Local Calle 82</a:t>
              </a:r>
              <a:endParaRPr lang="en-US">
                <a:solidFill>
                  <a:srgbClr val="F3F4FF"/>
                </a:solidFill>
              </a:endParaRPr>
            </a:p>
          </p:txBody>
        </p:sp>
      </p:grpSp>
      <p:sp>
        <p:nvSpPr>
          <p:cNvPr id="40" name="사각형: 둥근 한쪽 모서리 19">
            <a:extLst>
              <a:ext uri="{FF2B5EF4-FFF2-40B4-BE49-F238E27FC236}">
                <a16:creationId xmlns:a16="http://schemas.microsoft.com/office/drawing/2014/main" id="{F20C94E3-72F3-4A92-A008-7116E209B62E}"/>
              </a:ext>
            </a:extLst>
          </p:cNvPr>
          <p:cNvSpPr/>
          <p:nvPr/>
        </p:nvSpPr>
        <p:spPr>
          <a:xfrm flipH="1">
            <a:off x="5064143" y="3766038"/>
            <a:ext cx="6815968" cy="2452371"/>
          </a:xfrm>
          <a:prstGeom prst="round1Rect">
            <a:avLst>
              <a:gd name="adj" fmla="val 6571"/>
            </a:avLst>
          </a:prstGeom>
          <a:solidFill>
            <a:schemeClr val="bg1"/>
          </a:solidFill>
          <a:ln>
            <a:noFill/>
          </a:ln>
          <a:effectLst>
            <a:outerShdw blurRad="50800" dist="762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9158835" y="4072782"/>
            <a:ext cx="836514" cy="836514"/>
            <a:chOff x="7621127" y="3477074"/>
            <a:chExt cx="1296000" cy="1296000"/>
          </a:xfrm>
        </p:grpSpPr>
        <p:sp>
          <p:nvSpPr>
            <p:cNvPr id="43" name="타원 42"/>
            <p:cNvSpPr/>
            <p:nvPr/>
          </p:nvSpPr>
          <p:spPr>
            <a:xfrm>
              <a:off x="7621127" y="3477074"/>
              <a:ext cx="1296000" cy="12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6313" y="3642260"/>
              <a:ext cx="965629" cy="965629"/>
            </a:xfrm>
            <a:prstGeom prst="rect">
              <a:avLst/>
            </a:prstGeom>
          </p:spPr>
        </p:pic>
      </p:grpSp>
      <p:sp>
        <p:nvSpPr>
          <p:cNvPr id="45" name="직사각형 44"/>
          <p:cNvSpPr/>
          <p:nvPr/>
        </p:nvSpPr>
        <p:spPr>
          <a:xfrm>
            <a:off x="9258069" y="5038348"/>
            <a:ext cx="662361" cy="55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Daniela</a:t>
            </a:r>
            <a:b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050" b="1" err="1">
                <a:solidFill>
                  <a:prstClr val="black">
                    <a:lumMod val="75000"/>
                    <a:lumOff val="25000"/>
                  </a:prstClr>
                </a:solidFill>
              </a:rPr>
              <a:t>Zúñiga</a:t>
            </a:r>
            <a:endParaRPr lang="en-US" altLang="ko-KR" sz="105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700">
                <a:solidFill>
                  <a:prstClr val="black">
                    <a:lumMod val="75000"/>
                    <a:lumOff val="25000"/>
                  </a:prstClr>
                </a:solidFill>
              </a:rPr>
              <a:t>201730669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874415" y="5038348"/>
            <a:ext cx="889987" cy="55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Juan Pablo</a:t>
            </a:r>
            <a:b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Serrano</a:t>
            </a:r>
          </a:p>
          <a:p>
            <a:pPr algn="ctr">
              <a:lnSpc>
                <a:spcPct val="150000"/>
              </a:lnSpc>
            </a:pPr>
            <a:r>
              <a:rPr lang="en-US" altLang="ko-KR" sz="700">
                <a:solidFill>
                  <a:prstClr val="black">
                    <a:lumMod val="75000"/>
                    <a:lumOff val="25000"/>
                  </a:prstClr>
                </a:solidFill>
              </a:rPr>
              <a:t>201731858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8080669" y="5038348"/>
            <a:ext cx="747320" cy="55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Santiago</a:t>
            </a:r>
            <a:b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n-US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Alba</a:t>
            </a:r>
          </a:p>
          <a:p>
            <a:pPr algn="ctr">
              <a:lnSpc>
                <a:spcPct val="150000"/>
              </a:lnSpc>
            </a:pPr>
            <a:r>
              <a:rPr lang="en-US" altLang="ko-KR" sz="700">
                <a:solidFill>
                  <a:prstClr val="black">
                    <a:lumMod val="75000"/>
                    <a:lumOff val="25000"/>
                  </a:prstClr>
                </a:solidFill>
              </a:rPr>
              <a:t>201731370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5736664" y="5038348"/>
            <a:ext cx="896399" cy="55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Juan David</a:t>
            </a:r>
            <a:br>
              <a:rPr lang="es-CO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s-CO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Salazar</a:t>
            </a:r>
            <a:endParaRPr lang="en-US" altLang="ko-KR" sz="105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s-CO" altLang="ko-KR" sz="700">
                <a:solidFill>
                  <a:prstClr val="black">
                    <a:lumMod val="75000"/>
                    <a:lumOff val="25000"/>
                  </a:prstClr>
                </a:solidFill>
              </a:rPr>
              <a:t>201714916</a:t>
            </a:r>
            <a:endParaRPr lang="ko-KR" altLang="en-US" sz="14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5741946" y="4072782"/>
            <a:ext cx="836514" cy="836514"/>
            <a:chOff x="2622378" y="3207080"/>
            <a:chExt cx="1296000" cy="1296000"/>
          </a:xfrm>
        </p:grpSpPr>
        <p:sp>
          <p:nvSpPr>
            <p:cNvPr id="50" name="타원 49"/>
            <p:cNvSpPr/>
            <p:nvPr/>
          </p:nvSpPr>
          <p:spPr>
            <a:xfrm>
              <a:off x="2622378" y="3207080"/>
              <a:ext cx="1296000" cy="12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679" y="3376381"/>
              <a:ext cx="957399" cy="957399"/>
            </a:xfrm>
            <a:prstGeom prst="rect">
              <a:avLst/>
            </a:prstGeom>
          </p:spPr>
        </p:pic>
      </p:grpSp>
      <p:grpSp>
        <p:nvGrpSpPr>
          <p:cNvPr id="52" name="그룹 51"/>
          <p:cNvGrpSpPr/>
          <p:nvPr/>
        </p:nvGrpSpPr>
        <p:grpSpPr>
          <a:xfrm>
            <a:off x="6880909" y="4072782"/>
            <a:ext cx="836514" cy="836514"/>
            <a:chOff x="4187379" y="3225016"/>
            <a:chExt cx="1296000" cy="1296000"/>
          </a:xfrm>
        </p:grpSpPr>
        <p:sp>
          <p:nvSpPr>
            <p:cNvPr id="53" name="타원 52"/>
            <p:cNvSpPr/>
            <p:nvPr/>
          </p:nvSpPr>
          <p:spPr>
            <a:xfrm>
              <a:off x="4187379" y="3225016"/>
              <a:ext cx="1296000" cy="12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grpSp>
          <p:nvGrpSpPr>
            <p:cNvPr id="54" name="Group 58"/>
            <p:cNvGrpSpPr>
              <a:grpSpLocks noChangeAspect="1"/>
            </p:cNvGrpSpPr>
            <p:nvPr/>
          </p:nvGrpSpPr>
          <p:grpSpPr bwMode="auto">
            <a:xfrm>
              <a:off x="4454157" y="3383580"/>
              <a:ext cx="762444" cy="978872"/>
              <a:chOff x="648" y="958"/>
              <a:chExt cx="1078" cy="1384"/>
            </a:xfrm>
          </p:grpSpPr>
          <p:sp>
            <p:nvSpPr>
              <p:cNvPr id="55" name="Freeform 60"/>
              <p:cNvSpPr>
                <a:spLocks/>
              </p:cNvSpPr>
              <p:nvPr/>
            </p:nvSpPr>
            <p:spPr bwMode="auto">
              <a:xfrm>
                <a:off x="804" y="1821"/>
                <a:ext cx="383" cy="430"/>
              </a:xfrm>
              <a:custGeom>
                <a:avLst/>
                <a:gdLst>
                  <a:gd name="T0" fmla="*/ 1149 w 1149"/>
                  <a:gd name="T1" fmla="*/ 1275 h 1291"/>
                  <a:gd name="T2" fmla="*/ 1137 w 1149"/>
                  <a:gd name="T3" fmla="*/ 1277 h 1291"/>
                  <a:gd name="T4" fmla="*/ 1101 w 1149"/>
                  <a:gd name="T5" fmla="*/ 1279 h 1291"/>
                  <a:gd name="T6" fmla="*/ 1047 w 1149"/>
                  <a:gd name="T7" fmla="*/ 1282 h 1291"/>
                  <a:gd name="T8" fmla="*/ 977 w 1149"/>
                  <a:gd name="T9" fmla="*/ 1286 h 1291"/>
                  <a:gd name="T10" fmla="*/ 898 w 1149"/>
                  <a:gd name="T11" fmla="*/ 1288 h 1291"/>
                  <a:gd name="T12" fmla="*/ 810 w 1149"/>
                  <a:gd name="T13" fmla="*/ 1289 h 1291"/>
                  <a:gd name="T14" fmla="*/ 719 w 1149"/>
                  <a:gd name="T15" fmla="*/ 1291 h 1291"/>
                  <a:gd name="T16" fmla="*/ 629 w 1149"/>
                  <a:gd name="T17" fmla="*/ 1288 h 1291"/>
                  <a:gd name="T18" fmla="*/ 543 w 1149"/>
                  <a:gd name="T19" fmla="*/ 1283 h 1291"/>
                  <a:gd name="T20" fmla="*/ 466 w 1149"/>
                  <a:gd name="T21" fmla="*/ 1274 h 1291"/>
                  <a:gd name="T22" fmla="*/ 401 w 1149"/>
                  <a:gd name="T23" fmla="*/ 1262 h 1291"/>
                  <a:gd name="T24" fmla="*/ 352 w 1149"/>
                  <a:gd name="T25" fmla="*/ 1244 h 1291"/>
                  <a:gd name="T26" fmla="*/ 324 w 1149"/>
                  <a:gd name="T27" fmla="*/ 1221 h 1291"/>
                  <a:gd name="T28" fmla="*/ 319 w 1149"/>
                  <a:gd name="T29" fmla="*/ 1192 h 1291"/>
                  <a:gd name="T30" fmla="*/ 343 w 1149"/>
                  <a:gd name="T31" fmla="*/ 1156 h 1291"/>
                  <a:gd name="T32" fmla="*/ 410 w 1149"/>
                  <a:gd name="T33" fmla="*/ 1070 h 1291"/>
                  <a:gd name="T34" fmla="*/ 453 w 1149"/>
                  <a:gd name="T35" fmla="*/ 981 h 1291"/>
                  <a:gd name="T36" fmla="*/ 476 w 1149"/>
                  <a:gd name="T37" fmla="*/ 895 h 1291"/>
                  <a:gd name="T38" fmla="*/ 485 w 1149"/>
                  <a:gd name="T39" fmla="*/ 816 h 1291"/>
                  <a:gd name="T40" fmla="*/ 485 w 1149"/>
                  <a:gd name="T41" fmla="*/ 754 h 1291"/>
                  <a:gd name="T42" fmla="*/ 480 w 1149"/>
                  <a:gd name="T43" fmla="*/ 712 h 1291"/>
                  <a:gd name="T44" fmla="*/ 477 w 1149"/>
                  <a:gd name="T45" fmla="*/ 697 h 1291"/>
                  <a:gd name="T46" fmla="*/ 439 w 1149"/>
                  <a:gd name="T47" fmla="*/ 782 h 1291"/>
                  <a:gd name="T48" fmla="*/ 393 w 1149"/>
                  <a:gd name="T49" fmla="*/ 852 h 1291"/>
                  <a:gd name="T50" fmla="*/ 338 w 1149"/>
                  <a:gd name="T51" fmla="*/ 907 h 1291"/>
                  <a:gd name="T52" fmla="*/ 283 w 1149"/>
                  <a:gd name="T53" fmla="*/ 948 h 1291"/>
                  <a:gd name="T54" fmla="*/ 231 w 1149"/>
                  <a:gd name="T55" fmla="*/ 974 h 1291"/>
                  <a:gd name="T56" fmla="*/ 184 w 1149"/>
                  <a:gd name="T57" fmla="*/ 986 h 1291"/>
                  <a:gd name="T58" fmla="*/ 148 w 1149"/>
                  <a:gd name="T59" fmla="*/ 986 h 1291"/>
                  <a:gd name="T60" fmla="*/ 128 w 1149"/>
                  <a:gd name="T61" fmla="*/ 970 h 1291"/>
                  <a:gd name="T62" fmla="*/ 128 w 1149"/>
                  <a:gd name="T63" fmla="*/ 944 h 1291"/>
                  <a:gd name="T64" fmla="*/ 150 w 1149"/>
                  <a:gd name="T65" fmla="*/ 905 h 1291"/>
                  <a:gd name="T66" fmla="*/ 193 w 1149"/>
                  <a:gd name="T67" fmla="*/ 834 h 1291"/>
                  <a:gd name="T68" fmla="*/ 215 w 1149"/>
                  <a:gd name="T69" fmla="*/ 762 h 1291"/>
                  <a:gd name="T70" fmla="*/ 224 w 1149"/>
                  <a:gd name="T71" fmla="*/ 693 h 1291"/>
                  <a:gd name="T72" fmla="*/ 222 w 1149"/>
                  <a:gd name="T73" fmla="*/ 635 h 1291"/>
                  <a:gd name="T74" fmla="*/ 215 w 1149"/>
                  <a:gd name="T75" fmla="*/ 592 h 1291"/>
                  <a:gd name="T76" fmla="*/ 210 w 1149"/>
                  <a:gd name="T77" fmla="*/ 568 h 1291"/>
                  <a:gd name="T78" fmla="*/ 198 w 1149"/>
                  <a:gd name="T79" fmla="*/ 574 h 1291"/>
                  <a:gd name="T80" fmla="*/ 170 w 1149"/>
                  <a:gd name="T81" fmla="*/ 596 h 1291"/>
                  <a:gd name="T82" fmla="*/ 136 w 1149"/>
                  <a:gd name="T83" fmla="*/ 617 h 1291"/>
                  <a:gd name="T84" fmla="*/ 99 w 1149"/>
                  <a:gd name="T85" fmla="*/ 635 h 1291"/>
                  <a:gd name="T86" fmla="*/ 64 w 1149"/>
                  <a:gd name="T87" fmla="*/ 647 h 1291"/>
                  <a:gd name="T88" fmla="*/ 33 w 1149"/>
                  <a:gd name="T89" fmla="*/ 652 h 1291"/>
                  <a:gd name="T90" fmla="*/ 12 w 1149"/>
                  <a:gd name="T91" fmla="*/ 644 h 1291"/>
                  <a:gd name="T92" fmla="*/ 0 w 1149"/>
                  <a:gd name="T93" fmla="*/ 625 h 1291"/>
                  <a:gd name="T94" fmla="*/ 4 w 1149"/>
                  <a:gd name="T95" fmla="*/ 588 h 1291"/>
                  <a:gd name="T96" fmla="*/ 33 w 1149"/>
                  <a:gd name="T97" fmla="*/ 509 h 1291"/>
                  <a:gd name="T98" fmla="*/ 56 w 1149"/>
                  <a:gd name="T99" fmla="*/ 401 h 1291"/>
                  <a:gd name="T100" fmla="*/ 61 w 1149"/>
                  <a:gd name="T101" fmla="*/ 305 h 1291"/>
                  <a:gd name="T102" fmla="*/ 53 w 1149"/>
                  <a:gd name="T103" fmla="*/ 221 h 1291"/>
                  <a:gd name="T104" fmla="*/ 40 w 1149"/>
                  <a:gd name="T105" fmla="*/ 154 h 1291"/>
                  <a:gd name="T106" fmla="*/ 24 w 1149"/>
                  <a:gd name="T107" fmla="*/ 106 h 1291"/>
                  <a:gd name="T108" fmla="*/ 14 w 1149"/>
                  <a:gd name="T109" fmla="*/ 81 h 1291"/>
                  <a:gd name="T110" fmla="*/ 1149 w 1149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9" h="1291">
                    <a:moveTo>
                      <a:pt x="1149" y="0"/>
                    </a:moveTo>
                    <a:lnTo>
                      <a:pt x="1149" y="1275"/>
                    </a:lnTo>
                    <a:lnTo>
                      <a:pt x="1146" y="1275"/>
                    </a:lnTo>
                    <a:lnTo>
                      <a:pt x="1137" y="1277"/>
                    </a:lnTo>
                    <a:lnTo>
                      <a:pt x="1122" y="1278"/>
                    </a:lnTo>
                    <a:lnTo>
                      <a:pt x="1101" y="1279"/>
                    </a:lnTo>
                    <a:lnTo>
                      <a:pt x="1076" y="1280"/>
                    </a:lnTo>
                    <a:lnTo>
                      <a:pt x="1047" y="1282"/>
                    </a:lnTo>
                    <a:lnTo>
                      <a:pt x="1014" y="1283"/>
                    </a:lnTo>
                    <a:lnTo>
                      <a:pt x="977" y="1286"/>
                    </a:lnTo>
                    <a:lnTo>
                      <a:pt x="939" y="1287"/>
                    </a:lnTo>
                    <a:lnTo>
                      <a:pt x="898" y="1288"/>
                    </a:lnTo>
                    <a:lnTo>
                      <a:pt x="855" y="1289"/>
                    </a:lnTo>
                    <a:lnTo>
                      <a:pt x="810" y="1289"/>
                    </a:lnTo>
                    <a:lnTo>
                      <a:pt x="765" y="1291"/>
                    </a:lnTo>
                    <a:lnTo>
                      <a:pt x="719" y="1291"/>
                    </a:lnTo>
                    <a:lnTo>
                      <a:pt x="674" y="1289"/>
                    </a:lnTo>
                    <a:lnTo>
                      <a:pt x="629" y="1288"/>
                    </a:lnTo>
                    <a:lnTo>
                      <a:pt x="585" y="1286"/>
                    </a:lnTo>
                    <a:lnTo>
                      <a:pt x="543" y="1283"/>
                    </a:lnTo>
                    <a:lnTo>
                      <a:pt x="504" y="1279"/>
                    </a:lnTo>
                    <a:lnTo>
                      <a:pt x="466" y="1274"/>
                    </a:lnTo>
                    <a:lnTo>
                      <a:pt x="432" y="1269"/>
                    </a:lnTo>
                    <a:lnTo>
                      <a:pt x="401" y="1262"/>
                    </a:lnTo>
                    <a:lnTo>
                      <a:pt x="375" y="1254"/>
                    </a:lnTo>
                    <a:lnTo>
                      <a:pt x="352" y="1244"/>
                    </a:lnTo>
                    <a:lnTo>
                      <a:pt x="336" y="1234"/>
                    </a:lnTo>
                    <a:lnTo>
                      <a:pt x="324" y="1221"/>
                    </a:lnTo>
                    <a:lnTo>
                      <a:pt x="318" y="1208"/>
                    </a:lnTo>
                    <a:lnTo>
                      <a:pt x="319" y="1192"/>
                    </a:lnTo>
                    <a:lnTo>
                      <a:pt x="327" y="1175"/>
                    </a:lnTo>
                    <a:lnTo>
                      <a:pt x="343" y="1156"/>
                    </a:lnTo>
                    <a:lnTo>
                      <a:pt x="380" y="1115"/>
                    </a:lnTo>
                    <a:lnTo>
                      <a:pt x="410" y="1070"/>
                    </a:lnTo>
                    <a:lnTo>
                      <a:pt x="434" y="1025"/>
                    </a:lnTo>
                    <a:lnTo>
                      <a:pt x="453" y="981"/>
                    </a:lnTo>
                    <a:lnTo>
                      <a:pt x="467" y="936"/>
                    </a:lnTo>
                    <a:lnTo>
                      <a:pt x="476" y="895"/>
                    </a:lnTo>
                    <a:lnTo>
                      <a:pt x="482" y="854"/>
                    </a:lnTo>
                    <a:lnTo>
                      <a:pt x="485" y="816"/>
                    </a:lnTo>
                    <a:lnTo>
                      <a:pt x="485" y="783"/>
                    </a:lnTo>
                    <a:lnTo>
                      <a:pt x="485" y="754"/>
                    </a:lnTo>
                    <a:lnTo>
                      <a:pt x="482" y="730"/>
                    </a:lnTo>
                    <a:lnTo>
                      <a:pt x="480" y="712"/>
                    </a:lnTo>
                    <a:lnTo>
                      <a:pt x="479" y="701"/>
                    </a:lnTo>
                    <a:lnTo>
                      <a:pt x="477" y="697"/>
                    </a:lnTo>
                    <a:lnTo>
                      <a:pt x="460" y="741"/>
                    </a:lnTo>
                    <a:lnTo>
                      <a:pt x="439" y="782"/>
                    </a:lnTo>
                    <a:lnTo>
                      <a:pt x="417" y="819"/>
                    </a:lnTo>
                    <a:lnTo>
                      <a:pt x="393" y="852"/>
                    </a:lnTo>
                    <a:lnTo>
                      <a:pt x="366" y="882"/>
                    </a:lnTo>
                    <a:lnTo>
                      <a:pt x="338" y="907"/>
                    </a:lnTo>
                    <a:lnTo>
                      <a:pt x="310" y="929"/>
                    </a:lnTo>
                    <a:lnTo>
                      <a:pt x="283" y="948"/>
                    </a:lnTo>
                    <a:lnTo>
                      <a:pt x="256" y="963"/>
                    </a:lnTo>
                    <a:lnTo>
                      <a:pt x="231" y="974"/>
                    </a:lnTo>
                    <a:lnTo>
                      <a:pt x="207" y="982"/>
                    </a:lnTo>
                    <a:lnTo>
                      <a:pt x="184" y="986"/>
                    </a:lnTo>
                    <a:lnTo>
                      <a:pt x="165" y="987"/>
                    </a:lnTo>
                    <a:lnTo>
                      <a:pt x="148" y="986"/>
                    </a:lnTo>
                    <a:lnTo>
                      <a:pt x="137" y="979"/>
                    </a:lnTo>
                    <a:lnTo>
                      <a:pt x="128" y="970"/>
                    </a:lnTo>
                    <a:lnTo>
                      <a:pt x="126" y="959"/>
                    </a:lnTo>
                    <a:lnTo>
                      <a:pt x="128" y="944"/>
                    </a:lnTo>
                    <a:lnTo>
                      <a:pt x="136" y="926"/>
                    </a:lnTo>
                    <a:lnTo>
                      <a:pt x="150" y="905"/>
                    </a:lnTo>
                    <a:lnTo>
                      <a:pt x="175" y="869"/>
                    </a:lnTo>
                    <a:lnTo>
                      <a:pt x="193" y="834"/>
                    </a:lnTo>
                    <a:lnTo>
                      <a:pt x="207" y="797"/>
                    </a:lnTo>
                    <a:lnTo>
                      <a:pt x="215" y="762"/>
                    </a:lnTo>
                    <a:lnTo>
                      <a:pt x="222" y="726"/>
                    </a:lnTo>
                    <a:lnTo>
                      <a:pt x="224" y="693"/>
                    </a:lnTo>
                    <a:lnTo>
                      <a:pt x="224" y="663"/>
                    </a:lnTo>
                    <a:lnTo>
                      <a:pt x="222" y="635"/>
                    </a:lnTo>
                    <a:lnTo>
                      <a:pt x="219" y="612"/>
                    </a:lnTo>
                    <a:lnTo>
                      <a:pt x="215" y="592"/>
                    </a:lnTo>
                    <a:lnTo>
                      <a:pt x="213" y="577"/>
                    </a:lnTo>
                    <a:lnTo>
                      <a:pt x="210" y="568"/>
                    </a:lnTo>
                    <a:lnTo>
                      <a:pt x="209" y="564"/>
                    </a:lnTo>
                    <a:lnTo>
                      <a:pt x="198" y="574"/>
                    </a:lnTo>
                    <a:lnTo>
                      <a:pt x="185" y="586"/>
                    </a:lnTo>
                    <a:lnTo>
                      <a:pt x="170" y="596"/>
                    </a:lnTo>
                    <a:lnTo>
                      <a:pt x="153" y="607"/>
                    </a:lnTo>
                    <a:lnTo>
                      <a:pt x="136" y="617"/>
                    </a:lnTo>
                    <a:lnTo>
                      <a:pt x="118" y="626"/>
                    </a:lnTo>
                    <a:lnTo>
                      <a:pt x="99" y="635"/>
                    </a:lnTo>
                    <a:lnTo>
                      <a:pt x="81" y="641"/>
                    </a:lnTo>
                    <a:lnTo>
                      <a:pt x="64" y="647"/>
                    </a:lnTo>
                    <a:lnTo>
                      <a:pt x="48" y="650"/>
                    </a:lnTo>
                    <a:lnTo>
                      <a:pt x="33" y="652"/>
                    </a:lnTo>
                    <a:lnTo>
                      <a:pt x="22" y="649"/>
                    </a:lnTo>
                    <a:lnTo>
                      <a:pt x="12" y="644"/>
                    </a:lnTo>
                    <a:lnTo>
                      <a:pt x="4" y="636"/>
                    </a:lnTo>
                    <a:lnTo>
                      <a:pt x="0" y="625"/>
                    </a:lnTo>
                    <a:lnTo>
                      <a:pt x="0" y="609"/>
                    </a:lnTo>
                    <a:lnTo>
                      <a:pt x="4" y="588"/>
                    </a:lnTo>
                    <a:lnTo>
                      <a:pt x="13" y="564"/>
                    </a:lnTo>
                    <a:lnTo>
                      <a:pt x="33" y="509"/>
                    </a:lnTo>
                    <a:lnTo>
                      <a:pt x="47" y="453"/>
                    </a:lnTo>
                    <a:lnTo>
                      <a:pt x="56" y="401"/>
                    </a:lnTo>
                    <a:lnTo>
                      <a:pt x="60" y="352"/>
                    </a:lnTo>
                    <a:lnTo>
                      <a:pt x="61" y="305"/>
                    </a:lnTo>
                    <a:lnTo>
                      <a:pt x="59" y="261"/>
                    </a:lnTo>
                    <a:lnTo>
                      <a:pt x="53" y="221"/>
                    </a:lnTo>
                    <a:lnTo>
                      <a:pt x="47" y="185"/>
                    </a:lnTo>
                    <a:lnTo>
                      <a:pt x="40" y="154"/>
                    </a:lnTo>
                    <a:lnTo>
                      <a:pt x="32" y="128"/>
                    </a:lnTo>
                    <a:lnTo>
                      <a:pt x="24" y="106"/>
                    </a:lnTo>
                    <a:lnTo>
                      <a:pt x="18" y="91"/>
                    </a:lnTo>
                    <a:lnTo>
                      <a:pt x="14" y="81"/>
                    </a:lnTo>
                    <a:lnTo>
                      <a:pt x="13" y="78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61"/>
              <p:cNvSpPr>
                <a:spLocks/>
              </p:cNvSpPr>
              <p:nvPr/>
            </p:nvSpPr>
            <p:spPr bwMode="auto">
              <a:xfrm>
                <a:off x="1192" y="1821"/>
                <a:ext cx="383" cy="430"/>
              </a:xfrm>
              <a:custGeom>
                <a:avLst/>
                <a:gdLst>
                  <a:gd name="T0" fmla="*/ 1137 w 1150"/>
                  <a:gd name="T1" fmla="*/ 78 h 1291"/>
                  <a:gd name="T2" fmla="*/ 1132 w 1150"/>
                  <a:gd name="T3" fmla="*/ 91 h 1291"/>
                  <a:gd name="T4" fmla="*/ 1118 w 1150"/>
                  <a:gd name="T5" fmla="*/ 128 h 1291"/>
                  <a:gd name="T6" fmla="*/ 1103 w 1150"/>
                  <a:gd name="T7" fmla="*/ 185 h 1291"/>
                  <a:gd name="T8" fmla="*/ 1091 w 1150"/>
                  <a:gd name="T9" fmla="*/ 261 h 1291"/>
                  <a:gd name="T10" fmla="*/ 1090 w 1150"/>
                  <a:gd name="T11" fmla="*/ 352 h 1291"/>
                  <a:gd name="T12" fmla="*/ 1103 w 1150"/>
                  <a:gd name="T13" fmla="*/ 453 h 1291"/>
                  <a:gd name="T14" fmla="*/ 1137 w 1150"/>
                  <a:gd name="T15" fmla="*/ 564 h 1291"/>
                  <a:gd name="T16" fmla="*/ 1150 w 1150"/>
                  <a:gd name="T17" fmla="*/ 609 h 1291"/>
                  <a:gd name="T18" fmla="*/ 1146 w 1150"/>
                  <a:gd name="T19" fmla="*/ 636 h 1291"/>
                  <a:gd name="T20" fmla="*/ 1128 w 1150"/>
                  <a:gd name="T21" fmla="*/ 649 h 1291"/>
                  <a:gd name="T22" fmla="*/ 1101 w 1150"/>
                  <a:gd name="T23" fmla="*/ 650 h 1291"/>
                  <a:gd name="T24" fmla="*/ 1069 w 1150"/>
                  <a:gd name="T25" fmla="*/ 641 h 1291"/>
                  <a:gd name="T26" fmla="*/ 1032 w 1150"/>
                  <a:gd name="T27" fmla="*/ 626 h 1291"/>
                  <a:gd name="T28" fmla="*/ 996 w 1150"/>
                  <a:gd name="T29" fmla="*/ 607 h 1291"/>
                  <a:gd name="T30" fmla="*/ 965 w 1150"/>
                  <a:gd name="T31" fmla="*/ 586 h 1291"/>
                  <a:gd name="T32" fmla="*/ 941 w 1150"/>
                  <a:gd name="T33" fmla="*/ 564 h 1291"/>
                  <a:gd name="T34" fmla="*/ 937 w 1150"/>
                  <a:gd name="T35" fmla="*/ 577 h 1291"/>
                  <a:gd name="T36" fmla="*/ 931 w 1150"/>
                  <a:gd name="T37" fmla="*/ 612 h 1291"/>
                  <a:gd name="T38" fmla="*/ 926 w 1150"/>
                  <a:gd name="T39" fmla="*/ 663 h 1291"/>
                  <a:gd name="T40" fmla="*/ 928 w 1150"/>
                  <a:gd name="T41" fmla="*/ 726 h 1291"/>
                  <a:gd name="T42" fmla="*/ 943 w 1150"/>
                  <a:gd name="T43" fmla="*/ 797 h 1291"/>
                  <a:gd name="T44" fmla="*/ 975 w 1150"/>
                  <a:gd name="T45" fmla="*/ 869 h 1291"/>
                  <a:gd name="T46" fmla="*/ 1014 w 1150"/>
                  <a:gd name="T47" fmla="*/ 926 h 1291"/>
                  <a:gd name="T48" fmla="*/ 1024 w 1150"/>
                  <a:gd name="T49" fmla="*/ 959 h 1291"/>
                  <a:gd name="T50" fmla="*/ 1013 w 1150"/>
                  <a:gd name="T51" fmla="*/ 979 h 1291"/>
                  <a:gd name="T52" fmla="*/ 985 w 1150"/>
                  <a:gd name="T53" fmla="*/ 987 h 1291"/>
                  <a:gd name="T54" fmla="*/ 943 w 1150"/>
                  <a:gd name="T55" fmla="*/ 982 h 1291"/>
                  <a:gd name="T56" fmla="*/ 894 w 1150"/>
                  <a:gd name="T57" fmla="*/ 963 h 1291"/>
                  <a:gd name="T58" fmla="*/ 840 w 1150"/>
                  <a:gd name="T59" fmla="*/ 929 h 1291"/>
                  <a:gd name="T60" fmla="*/ 784 w 1150"/>
                  <a:gd name="T61" fmla="*/ 882 h 1291"/>
                  <a:gd name="T62" fmla="*/ 733 w 1150"/>
                  <a:gd name="T63" fmla="*/ 819 h 1291"/>
                  <a:gd name="T64" fmla="*/ 690 w 1150"/>
                  <a:gd name="T65" fmla="*/ 741 h 1291"/>
                  <a:gd name="T66" fmla="*/ 671 w 1150"/>
                  <a:gd name="T67" fmla="*/ 701 h 1291"/>
                  <a:gd name="T68" fmla="*/ 667 w 1150"/>
                  <a:gd name="T69" fmla="*/ 730 h 1291"/>
                  <a:gd name="T70" fmla="*/ 665 w 1150"/>
                  <a:gd name="T71" fmla="*/ 783 h 1291"/>
                  <a:gd name="T72" fmla="*/ 667 w 1150"/>
                  <a:gd name="T73" fmla="*/ 854 h 1291"/>
                  <a:gd name="T74" fmla="*/ 683 w 1150"/>
                  <a:gd name="T75" fmla="*/ 936 h 1291"/>
                  <a:gd name="T76" fmla="*/ 715 w 1150"/>
                  <a:gd name="T77" fmla="*/ 1025 h 1291"/>
                  <a:gd name="T78" fmla="*/ 770 w 1150"/>
                  <a:gd name="T79" fmla="*/ 1115 h 1291"/>
                  <a:gd name="T80" fmla="*/ 823 w 1150"/>
                  <a:gd name="T81" fmla="*/ 1175 h 1291"/>
                  <a:gd name="T82" fmla="*/ 832 w 1150"/>
                  <a:gd name="T83" fmla="*/ 1208 h 1291"/>
                  <a:gd name="T84" fmla="*/ 814 w 1150"/>
                  <a:gd name="T85" fmla="*/ 1234 h 1291"/>
                  <a:gd name="T86" fmla="*/ 775 w 1150"/>
                  <a:gd name="T87" fmla="*/ 1254 h 1291"/>
                  <a:gd name="T88" fmla="*/ 718 w 1150"/>
                  <a:gd name="T89" fmla="*/ 1269 h 1291"/>
                  <a:gd name="T90" fmla="*/ 646 w 1150"/>
                  <a:gd name="T91" fmla="*/ 1279 h 1291"/>
                  <a:gd name="T92" fmla="*/ 565 w 1150"/>
                  <a:gd name="T93" fmla="*/ 1286 h 1291"/>
                  <a:gd name="T94" fmla="*/ 476 w 1150"/>
                  <a:gd name="T95" fmla="*/ 1289 h 1291"/>
                  <a:gd name="T96" fmla="*/ 385 w 1150"/>
                  <a:gd name="T97" fmla="*/ 1291 h 1291"/>
                  <a:gd name="T98" fmla="*/ 295 w 1150"/>
                  <a:gd name="T99" fmla="*/ 1289 h 1291"/>
                  <a:gd name="T100" fmla="*/ 210 w 1150"/>
                  <a:gd name="T101" fmla="*/ 1287 h 1291"/>
                  <a:gd name="T102" fmla="*/ 136 w 1150"/>
                  <a:gd name="T103" fmla="*/ 1283 h 1291"/>
                  <a:gd name="T104" fmla="*/ 74 w 1150"/>
                  <a:gd name="T105" fmla="*/ 1280 h 1291"/>
                  <a:gd name="T106" fmla="*/ 28 w 1150"/>
                  <a:gd name="T107" fmla="*/ 1278 h 1291"/>
                  <a:gd name="T108" fmla="*/ 4 w 1150"/>
                  <a:gd name="T109" fmla="*/ 1275 h 1291"/>
                  <a:gd name="T110" fmla="*/ 0 w 1150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0" h="1291">
                    <a:moveTo>
                      <a:pt x="0" y="0"/>
                    </a:moveTo>
                    <a:lnTo>
                      <a:pt x="1137" y="78"/>
                    </a:lnTo>
                    <a:lnTo>
                      <a:pt x="1136" y="81"/>
                    </a:lnTo>
                    <a:lnTo>
                      <a:pt x="1132" y="91"/>
                    </a:lnTo>
                    <a:lnTo>
                      <a:pt x="1126" y="106"/>
                    </a:lnTo>
                    <a:lnTo>
                      <a:pt x="1118" y="128"/>
                    </a:lnTo>
                    <a:lnTo>
                      <a:pt x="1110" y="154"/>
                    </a:lnTo>
                    <a:lnTo>
                      <a:pt x="1103" y="185"/>
                    </a:lnTo>
                    <a:lnTo>
                      <a:pt x="1096" y="221"/>
                    </a:lnTo>
                    <a:lnTo>
                      <a:pt x="1091" y="261"/>
                    </a:lnTo>
                    <a:lnTo>
                      <a:pt x="1089" y="305"/>
                    </a:lnTo>
                    <a:lnTo>
                      <a:pt x="1090" y="352"/>
                    </a:lnTo>
                    <a:lnTo>
                      <a:pt x="1094" y="401"/>
                    </a:lnTo>
                    <a:lnTo>
                      <a:pt x="1103" y="453"/>
                    </a:lnTo>
                    <a:lnTo>
                      <a:pt x="1117" y="509"/>
                    </a:lnTo>
                    <a:lnTo>
                      <a:pt x="1137" y="564"/>
                    </a:lnTo>
                    <a:lnTo>
                      <a:pt x="1146" y="588"/>
                    </a:lnTo>
                    <a:lnTo>
                      <a:pt x="1150" y="609"/>
                    </a:lnTo>
                    <a:lnTo>
                      <a:pt x="1150" y="625"/>
                    </a:lnTo>
                    <a:lnTo>
                      <a:pt x="1146" y="636"/>
                    </a:lnTo>
                    <a:lnTo>
                      <a:pt x="1138" y="644"/>
                    </a:lnTo>
                    <a:lnTo>
                      <a:pt x="1128" y="649"/>
                    </a:lnTo>
                    <a:lnTo>
                      <a:pt x="1117" y="652"/>
                    </a:lnTo>
                    <a:lnTo>
                      <a:pt x="1101" y="650"/>
                    </a:lnTo>
                    <a:lnTo>
                      <a:pt x="1085" y="647"/>
                    </a:lnTo>
                    <a:lnTo>
                      <a:pt x="1069" y="641"/>
                    </a:lnTo>
                    <a:lnTo>
                      <a:pt x="1051" y="635"/>
                    </a:lnTo>
                    <a:lnTo>
                      <a:pt x="1032" y="626"/>
                    </a:lnTo>
                    <a:lnTo>
                      <a:pt x="1014" y="617"/>
                    </a:lnTo>
                    <a:lnTo>
                      <a:pt x="996" y="607"/>
                    </a:lnTo>
                    <a:lnTo>
                      <a:pt x="980" y="596"/>
                    </a:lnTo>
                    <a:lnTo>
                      <a:pt x="965" y="586"/>
                    </a:lnTo>
                    <a:lnTo>
                      <a:pt x="952" y="574"/>
                    </a:lnTo>
                    <a:lnTo>
                      <a:pt x="941" y="564"/>
                    </a:lnTo>
                    <a:lnTo>
                      <a:pt x="939" y="568"/>
                    </a:lnTo>
                    <a:lnTo>
                      <a:pt x="937" y="577"/>
                    </a:lnTo>
                    <a:lnTo>
                      <a:pt x="934" y="592"/>
                    </a:lnTo>
                    <a:lnTo>
                      <a:pt x="931" y="612"/>
                    </a:lnTo>
                    <a:lnTo>
                      <a:pt x="928" y="635"/>
                    </a:lnTo>
                    <a:lnTo>
                      <a:pt x="926" y="663"/>
                    </a:lnTo>
                    <a:lnTo>
                      <a:pt x="926" y="693"/>
                    </a:lnTo>
                    <a:lnTo>
                      <a:pt x="928" y="726"/>
                    </a:lnTo>
                    <a:lnTo>
                      <a:pt x="934" y="762"/>
                    </a:lnTo>
                    <a:lnTo>
                      <a:pt x="943" y="797"/>
                    </a:lnTo>
                    <a:lnTo>
                      <a:pt x="957" y="834"/>
                    </a:lnTo>
                    <a:lnTo>
                      <a:pt x="975" y="869"/>
                    </a:lnTo>
                    <a:lnTo>
                      <a:pt x="1000" y="905"/>
                    </a:lnTo>
                    <a:lnTo>
                      <a:pt x="1014" y="926"/>
                    </a:lnTo>
                    <a:lnTo>
                      <a:pt x="1022" y="944"/>
                    </a:lnTo>
                    <a:lnTo>
                      <a:pt x="1024" y="959"/>
                    </a:lnTo>
                    <a:lnTo>
                      <a:pt x="1022" y="970"/>
                    </a:lnTo>
                    <a:lnTo>
                      <a:pt x="1013" y="979"/>
                    </a:lnTo>
                    <a:lnTo>
                      <a:pt x="1002" y="986"/>
                    </a:lnTo>
                    <a:lnTo>
                      <a:pt x="985" y="987"/>
                    </a:lnTo>
                    <a:lnTo>
                      <a:pt x="966" y="986"/>
                    </a:lnTo>
                    <a:lnTo>
                      <a:pt x="943" y="982"/>
                    </a:lnTo>
                    <a:lnTo>
                      <a:pt x="919" y="974"/>
                    </a:lnTo>
                    <a:lnTo>
                      <a:pt x="894" y="963"/>
                    </a:lnTo>
                    <a:lnTo>
                      <a:pt x="867" y="948"/>
                    </a:lnTo>
                    <a:lnTo>
                      <a:pt x="840" y="929"/>
                    </a:lnTo>
                    <a:lnTo>
                      <a:pt x="812" y="907"/>
                    </a:lnTo>
                    <a:lnTo>
                      <a:pt x="784" y="882"/>
                    </a:lnTo>
                    <a:lnTo>
                      <a:pt x="757" y="852"/>
                    </a:lnTo>
                    <a:lnTo>
                      <a:pt x="733" y="819"/>
                    </a:lnTo>
                    <a:lnTo>
                      <a:pt x="710" y="782"/>
                    </a:lnTo>
                    <a:lnTo>
                      <a:pt x="690" y="741"/>
                    </a:lnTo>
                    <a:lnTo>
                      <a:pt x="672" y="697"/>
                    </a:lnTo>
                    <a:lnTo>
                      <a:pt x="671" y="701"/>
                    </a:lnTo>
                    <a:lnTo>
                      <a:pt x="670" y="712"/>
                    </a:lnTo>
                    <a:lnTo>
                      <a:pt x="667" y="730"/>
                    </a:lnTo>
                    <a:lnTo>
                      <a:pt x="665" y="754"/>
                    </a:lnTo>
                    <a:lnTo>
                      <a:pt x="665" y="783"/>
                    </a:lnTo>
                    <a:lnTo>
                      <a:pt x="665" y="816"/>
                    </a:lnTo>
                    <a:lnTo>
                      <a:pt x="667" y="854"/>
                    </a:lnTo>
                    <a:lnTo>
                      <a:pt x="674" y="895"/>
                    </a:lnTo>
                    <a:lnTo>
                      <a:pt x="683" y="936"/>
                    </a:lnTo>
                    <a:lnTo>
                      <a:pt x="696" y="981"/>
                    </a:lnTo>
                    <a:lnTo>
                      <a:pt x="715" y="1025"/>
                    </a:lnTo>
                    <a:lnTo>
                      <a:pt x="740" y="1070"/>
                    </a:lnTo>
                    <a:lnTo>
                      <a:pt x="770" y="1115"/>
                    </a:lnTo>
                    <a:lnTo>
                      <a:pt x="807" y="1156"/>
                    </a:lnTo>
                    <a:lnTo>
                      <a:pt x="823" y="1175"/>
                    </a:lnTo>
                    <a:lnTo>
                      <a:pt x="831" y="1192"/>
                    </a:lnTo>
                    <a:lnTo>
                      <a:pt x="832" y="1208"/>
                    </a:lnTo>
                    <a:lnTo>
                      <a:pt x="826" y="1221"/>
                    </a:lnTo>
                    <a:lnTo>
                      <a:pt x="814" y="1234"/>
                    </a:lnTo>
                    <a:lnTo>
                      <a:pt x="798" y="1244"/>
                    </a:lnTo>
                    <a:lnTo>
                      <a:pt x="775" y="1254"/>
                    </a:lnTo>
                    <a:lnTo>
                      <a:pt x="748" y="1262"/>
                    </a:lnTo>
                    <a:lnTo>
                      <a:pt x="718" y="1269"/>
                    </a:lnTo>
                    <a:lnTo>
                      <a:pt x="684" y="1274"/>
                    </a:lnTo>
                    <a:lnTo>
                      <a:pt x="646" y="1279"/>
                    </a:lnTo>
                    <a:lnTo>
                      <a:pt x="607" y="1283"/>
                    </a:lnTo>
                    <a:lnTo>
                      <a:pt x="565" y="1286"/>
                    </a:lnTo>
                    <a:lnTo>
                      <a:pt x="521" y="1288"/>
                    </a:lnTo>
                    <a:lnTo>
                      <a:pt x="476" y="1289"/>
                    </a:lnTo>
                    <a:lnTo>
                      <a:pt x="431" y="1291"/>
                    </a:lnTo>
                    <a:lnTo>
                      <a:pt x="385" y="1291"/>
                    </a:lnTo>
                    <a:lnTo>
                      <a:pt x="340" y="1289"/>
                    </a:lnTo>
                    <a:lnTo>
                      <a:pt x="295" y="1289"/>
                    </a:lnTo>
                    <a:lnTo>
                      <a:pt x="252" y="1288"/>
                    </a:lnTo>
                    <a:lnTo>
                      <a:pt x="210" y="1287"/>
                    </a:lnTo>
                    <a:lnTo>
                      <a:pt x="173" y="1286"/>
                    </a:lnTo>
                    <a:lnTo>
                      <a:pt x="136" y="1283"/>
                    </a:lnTo>
                    <a:lnTo>
                      <a:pt x="103" y="1282"/>
                    </a:lnTo>
                    <a:lnTo>
                      <a:pt x="74" y="1280"/>
                    </a:lnTo>
                    <a:lnTo>
                      <a:pt x="48" y="1279"/>
                    </a:lnTo>
                    <a:lnTo>
                      <a:pt x="28" y="1278"/>
                    </a:lnTo>
                    <a:lnTo>
                      <a:pt x="13" y="1277"/>
                    </a:lnTo>
                    <a:lnTo>
                      <a:pt x="4" y="1275"/>
                    </a:lnTo>
                    <a:lnTo>
                      <a:pt x="0" y="1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3C2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Rectangle 62"/>
              <p:cNvSpPr>
                <a:spLocks noChangeArrowheads="1"/>
              </p:cNvSpPr>
              <p:nvPr/>
            </p:nvSpPr>
            <p:spPr bwMode="auto">
              <a:xfrm>
                <a:off x="1098" y="2020"/>
                <a:ext cx="188" cy="211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63"/>
              <p:cNvSpPr>
                <a:spLocks/>
              </p:cNvSpPr>
              <p:nvPr/>
            </p:nvSpPr>
            <p:spPr bwMode="auto">
              <a:xfrm>
                <a:off x="1098" y="2020"/>
                <a:ext cx="188" cy="66"/>
              </a:xfrm>
              <a:custGeom>
                <a:avLst/>
                <a:gdLst>
                  <a:gd name="T0" fmla="*/ 0 w 565"/>
                  <a:gd name="T1" fmla="*/ 0 h 197"/>
                  <a:gd name="T2" fmla="*/ 565 w 565"/>
                  <a:gd name="T3" fmla="*/ 0 h 197"/>
                  <a:gd name="T4" fmla="*/ 565 w 565"/>
                  <a:gd name="T5" fmla="*/ 191 h 197"/>
                  <a:gd name="T6" fmla="*/ 504 w 565"/>
                  <a:gd name="T7" fmla="*/ 197 h 197"/>
                  <a:gd name="T8" fmla="*/ 447 w 565"/>
                  <a:gd name="T9" fmla="*/ 197 h 197"/>
                  <a:gd name="T10" fmla="*/ 391 w 565"/>
                  <a:gd name="T11" fmla="*/ 194 h 197"/>
                  <a:gd name="T12" fmla="*/ 338 w 565"/>
                  <a:gd name="T13" fmla="*/ 188 h 197"/>
                  <a:gd name="T14" fmla="*/ 289 w 565"/>
                  <a:gd name="T15" fmla="*/ 180 h 197"/>
                  <a:gd name="T16" fmla="*/ 242 w 565"/>
                  <a:gd name="T17" fmla="*/ 170 h 197"/>
                  <a:gd name="T18" fmla="*/ 199 w 565"/>
                  <a:gd name="T19" fmla="*/ 159 h 197"/>
                  <a:gd name="T20" fmla="*/ 160 w 565"/>
                  <a:gd name="T21" fmla="*/ 147 h 197"/>
                  <a:gd name="T22" fmla="*/ 124 w 565"/>
                  <a:gd name="T23" fmla="*/ 133 h 197"/>
                  <a:gd name="T24" fmla="*/ 93 w 565"/>
                  <a:gd name="T25" fmla="*/ 122 h 197"/>
                  <a:gd name="T26" fmla="*/ 65 w 565"/>
                  <a:gd name="T27" fmla="*/ 109 h 197"/>
                  <a:gd name="T28" fmla="*/ 42 w 565"/>
                  <a:gd name="T29" fmla="*/ 98 h 197"/>
                  <a:gd name="T30" fmla="*/ 24 w 565"/>
                  <a:gd name="T31" fmla="*/ 89 h 197"/>
                  <a:gd name="T32" fmla="*/ 12 w 565"/>
                  <a:gd name="T33" fmla="*/ 81 h 197"/>
                  <a:gd name="T34" fmla="*/ 3 w 565"/>
                  <a:gd name="T35" fmla="*/ 78 h 197"/>
                  <a:gd name="T36" fmla="*/ 0 w 565"/>
                  <a:gd name="T37" fmla="*/ 75 h 197"/>
                  <a:gd name="T38" fmla="*/ 0 w 565"/>
                  <a:gd name="T3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5" h="197">
                    <a:moveTo>
                      <a:pt x="0" y="0"/>
                    </a:moveTo>
                    <a:lnTo>
                      <a:pt x="565" y="0"/>
                    </a:lnTo>
                    <a:lnTo>
                      <a:pt x="565" y="191"/>
                    </a:lnTo>
                    <a:lnTo>
                      <a:pt x="504" y="197"/>
                    </a:lnTo>
                    <a:lnTo>
                      <a:pt x="447" y="197"/>
                    </a:lnTo>
                    <a:lnTo>
                      <a:pt x="391" y="194"/>
                    </a:lnTo>
                    <a:lnTo>
                      <a:pt x="338" y="188"/>
                    </a:lnTo>
                    <a:lnTo>
                      <a:pt x="289" y="180"/>
                    </a:lnTo>
                    <a:lnTo>
                      <a:pt x="242" y="170"/>
                    </a:lnTo>
                    <a:lnTo>
                      <a:pt x="199" y="159"/>
                    </a:lnTo>
                    <a:lnTo>
                      <a:pt x="160" y="147"/>
                    </a:lnTo>
                    <a:lnTo>
                      <a:pt x="124" y="133"/>
                    </a:lnTo>
                    <a:lnTo>
                      <a:pt x="93" y="122"/>
                    </a:lnTo>
                    <a:lnTo>
                      <a:pt x="65" y="109"/>
                    </a:lnTo>
                    <a:lnTo>
                      <a:pt x="42" y="98"/>
                    </a:lnTo>
                    <a:lnTo>
                      <a:pt x="24" y="89"/>
                    </a:lnTo>
                    <a:lnTo>
                      <a:pt x="12" y="81"/>
                    </a:lnTo>
                    <a:lnTo>
                      <a:pt x="3" y="78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64"/>
              <p:cNvSpPr>
                <a:spLocks/>
              </p:cNvSpPr>
              <p:nvPr/>
            </p:nvSpPr>
            <p:spPr bwMode="auto">
              <a:xfrm>
                <a:off x="734" y="1589"/>
                <a:ext cx="184" cy="209"/>
              </a:xfrm>
              <a:custGeom>
                <a:avLst/>
                <a:gdLst>
                  <a:gd name="T0" fmla="*/ 276 w 552"/>
                  <a:gd name="T1" fmla="*/ 0 h 628"/>
                  <a:gd name="T2" fmla="*/ 317 w 552"/>
                  <a:gd name="T3" fmla="*/ 3 h 628"/>
                  <a:gd name="T4" fmla="*/ 356 w 552"/>
                  <a:gd name="T5" fmla="*/ 13 h 628"/>
                  <a:gd name="T6" fmla="*/ 393 w 552"/>
                  <a:gd name="T7" fmla="*/ 29 h 628"/>
                  <a:gd name="T8" fmla="*/ 426 w 552"/>
                  <a:gd name="T9" fmla="*/ 51 h 628"/>
                  <a:gd name="T10" fmla="*/ 457 w 552"/>
                  <a:gd name="T11" fmla="*/ 76 h 628"/>
                  <a:gd name="T12" fmla="*/ 484 w 552"/>
                  <a:gd name="T13" fmla="*/ 108 h 628"/>
                  <a:gd name="T14" fmla="*/ 507 w 552"/>
                  <a:gd name="T15" fmla="*/ 143 h 628"/>
                  <a:gd name="T16" fmla="*/ 526 w 552"/>
                  <a:gd name="T17" fmla="*/ 181 h 628"/>
                  <a:gd name="T18" fmla="*/ 540 w 552"/>
                  <a:gd name="T19" fmla="*/ 223 h 628"/>
                  <a:gd name="T20" fmla="*/ 548 w 552"/>
                  <a:gd name="T21" fmla="*/ 267 h 628"/>
                  <a:gd name="T22" fmla="*/ 552 w 552"/>
                  <a:gd name="T23" fmla="*/ 314 h 628"/>
                  <a:gd name="T24" fmla="*/ 548 w 552"/>
                  <a:gd name="T25" fmla="*/ 361 h 628"/>
                  <a:gd name="T26" fmla="*/ 540 w 552"/>
                  <a:gd name="T27" fmla="*/ 405 h 628"/>
                  <a:gd name="T28" fmla="*/ 526 w 552"/>
                  <a:gd name="T29" fmla="*/ 447 h 628"/>
                  <a:gd name="T30" fmla="*/ 507 w 552"/>
                  <a:gd name="T31" fmla="*/ 485 h 628"/>
                  <a:gd name="T32" fmla="*/ 484 w 552"/>
                  <a:gd name="T33" fmla="*/ 520 h 628"/>
                  <a:gd name="T34" fmla="*/ 457 w 552"/>
                  <a:gd name="T35" fmla="*/ 551 h 628"/>
                  <a:gd name="T36" fmla="*/ 426 w 552"/>
                  <a:gd name="T37" fmla="*/ 577 h 628"/>
                  <a:gd name="T38" fmla="*/ 393 w 552"/>
                  <a:gd name="T39" fmla="*/ 599 h 628"/>
                  <a:gd name="T40" fmla="*/ 356 w 552"/>
                  <a:gd name="T41" fmla="*/ 615 h 628"/>
                  <a:gd name="T42" fmla="*/ 317 w 552"/>
                  <a:gd name="T43" fmla="*/ 624 h 628"/>
                  <a:gd name="T44" fmla="*/ 276 w 552"/>
                  <a:gd name="T45" fmla="*/ 628 h 628"/>
                  <a:gd name="T46" fmla="*/ 236 w 552"/>
                  <a:gd name="T47" fmla="*/ 624 h 628"/>
                  <a:gd name="T48" fmla="*/ 197 w 552"/>
                  <a:gd name="T49" fmla="*/ 615 h 628"/>
                  <a:gd name="T50" fmla="*/ 160 w 552"/>
                  <a:gd name="T51" fmla="*/ 599 h 628"/>
                  <a:gd name="T52" fmla="*/ 126 w 552"/>
                  <a:gd name="T53" fmla="*/ 577 h 628"/>
                  <a:gd name="T54" fmla="*/ 95 w 552"/>
                  <a:gd name="T55" fmla="*/ 551 h 628"/>
                  <a:gd name="T56" fmla="*/ 69 w 552"/>
                  <a:gd name="T57" fmla="*/ 520 h 628"/>
                  <a:gd name="T58" fmla="*/ 45 w 552"/>
                  <a:gd name="T59" fmla="*/ 485 h 628"/>
                  <a:gd name="T60" fmla="*/ 26 w 552"/>
                  <a:gd name="T61" fmla="*/ 447 h 628"/>
                  <a:gd name="T62" fmla="*/ 12 w 552"/>
                  <a:gd name="T63" fmla="*/ 405 h 628"/>
                  <a:gd name="T64" fmla="*/ 4 w 552"/>
                  <a:gd name="T65" fmla="*/ 361 h 628"/>
                  <a:gd name="T66" fmla="*/ 0 w 552"/>
                  <a:gd name="T67" fmla="*/ 314 h 628"/>
                  <a:gd name="T68" fmla="*/ 4 w 552"/>
                  <a:gd name="T69" fmla="*/ 267 h 628"/>
                  <a:gd name="T70" fmla="*/ 12 w 552"/>
                  <a:gd name="T71" fmla="*/ 223 h 628"/>
                  <a:gd name="T72" fmla="*/ 26 w 552"/>
                  <a:gd name="T73" fmla="*/ 181 h 628"/>
                  <a:gd name="T74" fmla="*/ 45 w 552"/>
                  <a:gd name="T75" fmla="*/ 143 h 628"/>
                  <a:gd name="T76" fmla="*/ 69 w 552"/>
                  <a:gd name="T77" fmla="*/ 108 h 628"/>
                  <a:gd name="T78" fmla="*/ 95 w 552"/>
                  <a:gd name="T79" fmla="*/ 76 h 628"/>
                  <a:gd name="T80" fmla="*/ 126 w 552"/>
                  <a:gd name="T81" fmla="*/ 51 h 628"/>
                  <a:gd name="T82" fmla="*/ 160 w 552"/>
                  <a:gd name="T83" fmla="*/ 29 h 628"/>
                  <a:gd name="T84" fmla="*/ 197 w 552"/>
                  <a:gd name="T85" fmla="*/ 13 h 628"/>
                  <a:gd name="T86" fmla="*/ 236 w 552"/>
                  <a:gd name="T87" fmla="*/ 3 h 628"/>
                  <a:gd name="T88" fmla="*/ 276 w 552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2" h="628">
                    <a:moveTo>
                      <a:pt x="276" y="0"/>
                    </a:moveTo>
                    <a:lnTo>
                      <a:pt x="317" y="3"/>
                    </a:lnTo>
                    <a:lnTo>
                      <a:pt x="356" y="13"/>
                    </a:lnTo>
                    <a:lnTo>
                      <a:pt x="393" y="29"/>
                    </a:lnTo>
                    <a:lnTo>
                      <a:pt x="426" y="51"/>
                    </a:lnTo>
                    <a:lnTo>
                      <a:pt x="457" y="76"/>
                    </a:lnTo>
                    <a:lnTo>
                      <a:pt x="484" y="108"/>
                    </a:lnTo>
                    <a:lnTo>
                      <a:pt x="507" y="143"/>
                    </a:lnTo>
                    <a:lnTo>
                      <a:pt x="526" y="181"/>
                    </a:lnTo>
                    <a:lnTo>
                      <a:pt x="540" y="223"/>
                    </a:lnTo>
                    <a:lnTo>
                      <a:pt x="548" y="267"/>
                    </a:lnTo>
                    <a:lnTo>
                      <a:pt x="552" y="314"/>
                    </a:lnTo>
                    <a:lnTo>
                      <a:pt x="548" y="361"/>
                    </a:lnTo>
                    <a:lnTo>
                      <a:pt x="540" y="405"/>
                    </a:lnTo>
                    <a:lnTo>
                      <a:pt x="526" y="447"/>
                    </a:lnTo>
                    <a:lnTo>
                      <a:pt x="507" y="485"/>
                    </a:lnTo>
                    <a:lnTo>
                      <a:pt x="484" y="520"/>
                    </a:lnTo>
                    <a:lnTo>
                      <a:pt x="457" y="551"/>
                    </a:lnTo>
                    <a:lnTo>
                      <a:pt x="426" y="577"/>
                    </a:lnTo>
                    <a:lnTo>
                      <a:pt x="393" y="599"/>
                    </a:lnTo>
                    <a:lnTo>
                      <a:pt x="356" y="615"/>
                    </a:lnTo>
                    <a:lnTo>
                      <a:pt x="317" y="624"/>
                    </a:lnTo>
                    <a:lnTo>
                      <a:pt x="276" y="628"/>
                    </a:lnTo>
                    <a:lnTo>
                      <a:pt x="236" y="624"/>
                    </a:lnTo>
                    <a:lnTo>
                      <a:pt x="197" y="615"/>
                    </a:lnTo>
                    <a:lnTo>
                      <a:pt x="160" y="599"/>
                    </a:lnTo>
                    <a:lnTo>
                      <a:pt x="126" y="577"/>
                    </a:lnTo>
                    <a:lnTo>
                      <a:pt x="95" y="551"/>
                    </a:lnTo>
                    <a:lnTo>
                      <a:pt x="69" y="520"/>
                    </a:lnTo>
                    <a:lnTo>
                      <a:pt x="45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4" y="361"/>
                    </a:lnTo>
                    <a:lnTo>
                      <a:pt x="0" y="314"/>
                    </a:lnTo>
                    <a:lnTo>
                      <a:pt x="4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5" y="143"/>
                    </a:lnTo>
                    <a:lnTo>
                      <a:pt x="69" y="108"/>
                    </a:lnTo>
                    <a:lnTo>
                      <a:pt x="95" y="76"/>
                    </a:lnTo>
                    <a:lnTo>
                      <a:pt x="126" y="51"/>
                    </a:lnTo>
                    <a:lnTo>
                      <a:pt x="160" y="29"/>
                    </a:lnTo>
                    <a:lnTo>
                      <a:pt x="197" y="13"/>
                    </a:lnTo>
                    <a:lnTo>
                      <a:pt x="236" y="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65"/>
              <p:cNvSpPr>
                <a:spLocks/>
              </p:cNvSpPr>
              <p:nvPr/>
            </p:nvSpPr>
            <p:spPr bwMode="auto">
              <a:xfrm>
                <a:off x="1465" y="1589"/>
                <a:ext cx="184" cy="209"/>
              </a:xfrm>
              <a:custGeom>
                <a:avLst/>
                <a:gdLst>
                  <a:gd name="T0" fmla="*/ 275 w 551"/>
                  <a:gd name="T1" fmla="*/ 0 h 628"/>
                  <a:gd name="T2" fmla="*/ 316 w 551"/>
                  <a:gd name="T3" fmla="*/ 3 h 628"/>
                  <a:gd name="T4" fmla="*/ 355 w 551"/>
                  <a:gd name="T5" fmla="*/ 13 h 628"/>
                  <a:gd name="T6" fmla="*/ 392 w 551"/>
                  <a:gd name="T7" fmla="*/ 29 h 628"/>
                  <a:gd name="T8" fmla="*/ 426 w 551"/>
                  <a:gd name="T9" fmla="*/ 51 h 628"/>
                  <a:gd name="T10" fmla="*/ 456 w 551"/>
                  <a:gd name="T11" fmla="*/ 76 h 628"/>
                  <a:gd name="T12" fmla="*/ 483 w 551"/>
                  <a:gd name="T13" fmla="*/ 108 h 628"/>
                  <a:gd name="T14" fmla="*/ 507 w 551"/>
                  <a:gd name="T15" fmla="*/ 143 h 628"/>
                  <a:gd name="T16" fmla="*/ 525 w 551"/>
                  <a:gd name="T17" fmla="*/ 181 h 628"/>
                  <a:gd name="T18" fmla="*/ 539 w 551"/>
                  <a:gd name="T19" fmla="*/ 223 h 628"/>
                  <a:gd name="T20" fmla="*/ 548 w 551"/>
                  <a:gd name="T21" fmla="*/ 267 h 628"/>
                  <a:gd name="T22" fmla="*/ 551 w 551"/>
                  <a:gd name="T23" fmla="*/ 314 h 628"/>
                  <a:gd name="T24" fmla="*/ 548 w 551"/>
                  <a:gd name="T25" fmla="*/ 361 h 628"/>
                  <a:gd name="T26" fmla="*/ 539 w 551"/>
                  <a:gd name="T27" fmla="*/ 405 h 628"/>
                  <a:gd name="T28" fmla="*/ 525 w 551"/>
                  <a:gd name="T29" fmla="*/ 447 h 628"/>
                  <a:gd name="T30" fmla="*/ 507 w 551"/>
                  <a:gd name="T31" fmla="*/ 485 h 628"/>
                  <a:gd name="T32" fmla="*/ 483 w 551"/>
                  <a:gd name="T33" fmla="*/ 520 h 628"/>
                  <a:gd name="T34" fmla="*/ 456 w 551"/>
                  <a:gd name="T35" fmla="*/ 551 h 628"/>
                  <a:gd name="T36" fmla="*/ 426 w 551"/>
                  <a:gd name="T37" fmla="*/ 577 h 628"/>
                  <a:gd name="T38" fmla="*/ 392 w 551"/>
                  <a:gd name="T39" fmla="*/ 599 h 628"/>
                  <a:gd name="T40" fmla="*/ 355 w 551"/>
                  <a:gd name="T41" fmla="*/ 615 h 628"/>
                  <a:gd name="T42" fmla="*/ 316 w 551"/>
                  <a:gd name="T43" fmla="*/ 624 h 628"/>
                  <a:gd name="T44" fmla="*/ 275 w 551"/>
                  <a:gd name="T45" fmla="*/ 628 h 628"/>
                  <a:gd name="T46" fmla="*/ 235 w 551"/>
                  <a:gd name="T47" fmla="*/ 624 h 628"/>
                  <a:gd name="T48" fmla="*/ 196 w 551"/>
                  <a:gd name="T49" fmla="*/ 615 h 628"/>
                  <a:gd name="T50" fmla="*/ 159 w 551"/>
                  <a:gd name="T51" fmla="*/ 599 h 628"/>
                  <a:gd name="T52" fmla="*/ 126 w 551"/>
                  <a:gd name="T53" fmla="*/ 577 h 628"/>
                  <a:gd name="T54" fmla="*/ 94 w 551"/>
                  <a:gd name="T55" fmla="*/ 551 h 628"/>
                  <a:gd name="T56" fmla="*/ 68 w 551"/>
                  <a:gd name="T57" fmla="*/ 520 h 628"/>
                  <a:gd name="T58" fmla="*/ 44 w 551"/>
                  <a:gd name="T59" fmla="*/ 485 h 628"/>
                  <a:gd name="T60" fmla="*/ 26 w 551"/>
                  <a:gd name="T61" fmla="*/ 447 h 628"/>
                  <a:gd name="T62" fmla="*/ 12 w 551"/>
                  <a:gd name="T63" fmla="*/ 405 h 628"/>
                  <a:gd name="T64" fmla="*/ 3 w 551"/>
                  <a:gd name="T65" fmla="*/ 361 h 628"/>
                  <a:gd name="T66" fmla="*/ 0 w 551"/>
                  <a:gd name="T67" fmla="*/ 314 h 628"/>
                  <a:gd name="T68" fmla="*/ 3 w 551"/>
                  <a:gd name="T69" fmla="*/ 267 h 628"/>
                  <a:gd name="T70" fmla="*/ 12 w 551"/>
                  <a:gd name="T71" fmla="*/ 223 h 628"/>
                  <a:gd name="T72" fmla="*/ 26 w 551"/>
                  <a:gd name="T73" fmla="*/ 181 h 628"/>
                  <a:gd name="T74" fmla="*/ 44 w 551"/>
                  <a:gd name="T75" fmla="*/ 143 h 628"/>
                  <a:gd name="T76" fmla="*/ 68 w 551"/>
                  <a:gd name="T77" fmla="*/ 108 h 628"/>
                  <a:gd name="T78" fmla="*/ 94 w 551"/>
                  <a:gd name="T79" fmla="*/ 76 h 628"/>
                  <a:gd name="T80" fmla="*/ 126 w 551"/>
                  <a:gd name="T81" fmla="*/ 51 h 628"/>
                  <a:gd name="T82" fmla="*/ 159 w 551"/>
                  <a:gd name="T83" fmla="*/ 29 h 628"/>
                  <a:gd name="T84" fmla="*/ 196 w 551"/>
                  <a:gd name="T85" fmla="*/ 13 h 628"/>
                  <a:gd name="T86" fmla="*/ 235 w 551"/>
                  <a:gd name="T87" fmla="*/ 3 h 628"/>
                  <a:gd name="T88" fmla="*/ 275 w 551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628">
                    <a:moveTo>
                      <a:pt x="275" y="0"/>
                    </a:moveTo>
                    <a:lnTo>
                      <a:pt x="316" y="3"/>
                    </a:lnTo>
                    <a:lnTo>
                      <a:pt x="355" y="13"/>
                    </a:lnTo>
                    <a:lnTo>
                      <a:pt x="392" y="29"/>
                    </a:lnTo>
                    <a:lnTo>
                      <a:pt x="426" y="51"/>
                    </a:lnTo>
                    <a:lnTo>
                      <a:pt x="456" y="76"/>
                    </a:lnTo>
                    <a:lnTo>
                      <a:pt x="483" y="108"/>
                    </a:lnTo>
                    <a:lnTo>
                      <a:pt x="507" y="143"/>
                    </a:lnTo>
                    <a:lnTo>
                      <a:pt x="525" y="181"/>
                    </a:lnTo>
                    <a:lnTo>
                      <a:pt x="539" y="223"/>
                    </a:lnTo>
                    <a:lnTo>
                      <a:pt x="548" y="267"/>
                    </a:lnTo>
                    <a:lnTo>
                      <a:pt x="551" y="314"/>
                    </a:lnTo>
                    <a:lnTo>
                      <a:pt x="548" y="361"/>
                    </a:lnTo>
                    <a:lnTo>
                      <a:pt x="539" y="405"/>
                    </a:lnTo>
                    <a:lnTo>
                      <a:pt x="525" y="447"/>
                    </a:lnTo>
                    <a:lnTo>
                      <a:pt x="507" y="485"/>
                    </a:lnTo>
                    <a:lnTo>
                      <a:pt x="483" y="520"/>
                    </a:lnTo>
                    <a:lnTo>
                      <a:pt x="456" y="551"/>
                    </a:lnTo>
                    <a:lnTo>
                      <a:pt x="426" y="577"/>
                    </a:lnTo>
                    <a:lnTo>
                      <a:pt x="392" y="599"/>
                    </a:lnTo>
                    <a:lnTo>
                      <a:pt x="355" y="615"/>
                    </a:lnTo>
                    <a:lnTo>
                      <a:pt x="316" y="624"/>
                    </a:lnTo>
                    <a:lnTo>
                      <a:pt x="275" y="628"/>
                    </a:lnTo>
                    <a:lnTo>
                      <a:pt x="235" y="624"/>
                    </a:lnTo>
                    <a:lnTo>
                      <a:pt x="196" y="615"/>
                    </a:lnTo>
                    <a:lnTo>
                      <a:pt x="159" y="599"/>
                    </a:lnTo>
                    <a:lnTo>
                      <a:pt x="126" y="577"/>
                    </a:lnTo>
                    <a:lnTo>
                      <a:pt x="94" y="551"/>
                    </a:lnTo>
                    <a:lnTo>
                      <a:pt x="68" y="520"/>
                    </a:lnTo>
                    <a:lnTo>
                      <a:pt x="44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3" y="361"/>
                    </a:lnTo>
                    <a:lnTo>
                      <a:pt x="0" y="314"/>
                    </a:lnTo>
                    <a:lnTo>
                      <a:pt x="3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4" y="143"/>
                    </a:lnTo>
                    <a:lnTo>
                      <a:pt x="68" y="108"/>
                    </a:lnTo>
                    <a:lnTo>
                      <a:pt x="94" y="76"/>
                    </a:lnTo>
                    <a:lnTo>
                      <a:pt x="126" y="51"/>
                    </a:lnTo>
                    <a:lnTo>
                      <a:pt x="159" y="29"/>
                    </a:lnTo>
                    <a:lnTo>
                      <a:pt x="196" y="13"/>
                    </a:lnTo>
                    <a:lnTo>
                      <a:pt x="235" y="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66"/>
              <p:cNvSpPr>
                <a:spLocks/>
              </p:cNvSpPr>
              <p:nvPr/>
            </p:nvSpPr>
            <p:spPr bwMode="auto">
              <a:xfrm>
                <a:off x="826" y="1226"/>
                <a:ext cx="731" cy="828"/>
              </a:xfrm>
              <a:custGeom>
                <a:avLst/>
                <a:gdLst>
                  <a:gd name="T0" fmla="*/ 1196 w 2192"/>
                  <a:gd name="T1" fmla="*/ 2 h 2484"/>
                  <a:gd name="T2" fmla="*/ 1382 w 2192"/>
                  <a:gd name="T3" fmla="*/ 19 h 2484"/>
                  <a:gd name="T4" fmla="*/ 1548 w 2192"/>
                  <a:gd name="T5" fmla="*/ 50 h 2484"/>
                  <a:gd name="T6" fmla="*/ 1694 w 2192"/>
                  <a:gd name="T7" fmla="*/ 96 h 2484"/>
                  <a:gd name="T8" fmla="*/ 1820 w 2192"/>
                  <a:gd name="T9" fmla="*/ 155 h 2484"/>
                  <a:gd name="T10" fmla="*/ 1928 w 2192"/>
                  <a:gd name="T11" fmla="*/ 228 h 2484"/>
                  <a:gd name="T12" fmla="*/ 2017 w 2192"/>
                  <a:gd name="T13" fmla="*/ 311 h 2484"/>
                  <a:gd name="T14" fmla="*/ 2086 w 2192"/>
                  <a:gd name="T15" fmla="*/ 405 h 2484"/>
                  <a:gd name="T16" fmla="*/ 2138 w 2192"/>
                  <a:gd name="T17" fmla="*/ 507 h 2484"/>
                  <a:gd name="T18" fmla="*/ 2172 w 2192"/>
                  <a:gd name="T19" fmla="*/ 620 h 2484"/>
                  <a:gd name="T20" fmla="*/ 2190 w 2192"/>
                  <a:gd name="T21" fmla="*/ 739 h 2484"/>
                  <a:gd name="T22" fmla="*/ 2191 w 2192"/>
                  <a:gd name="T23" fmla="*/ 839 h 2484"/>
                  <a:gd name="T24" fmla="*/ 2192 w 2192"/>
                  <a:gd name="T25" fmla="*/ 921 h 2484"/>
                  <a:gd name="T26" fmla="*/ 2192 w 2192"/>
                  <a:gd name="T27" fmla="*/ 1012 h 2484"/>
                  <a:gd name="T28" fmla="*/ 2191 w 2192"/>
                  <a:gd name="T29" fmla="*/ 1112 h 2484"/>
                  <a:gd name="T30" fmla="*/ 2187 w 2192"/>
                  <a:gd name="T31" fmla="*/ 1218 h 2484"/>
                  <a:gd name="T32" fmla="*/ 2180 w 2192"/>
                  <a:gd name="T33" fmla="*/ 1330 h 2484"/>
                  <a:gd name="T34" fmla="*/ 2168 w 2192"/>
                  <a:gd name="T35" fmla="*/ 1444 h 2484"/>
                  <a:gd name="T36" fmla="*/ 2151 w 2192"/>
                  <a:gd name="T37" fmla="*/ 1559 h 2484"/>
                  <a:gd name="T38" fmla="*/ 2127 w 2192"/>
                  <a:gd name="T39" fmla="*/ 1674 h 2484"/>
                  <a:gd name="T40" fmla="*/ 2094 w 2192"/>
                  <a:gd name="T41" fmla="*/ 1788 h 2484"/>
                  <a:gd name="T42" fmla="*/ 2052 w 2192"/>
                  <a:gd name="T43" fmla="*/ 1899 h 2484"/>
                  <a:gd name="T44" fmla="*/ 2000 w 2192"/>
                  <a:gd name="T45" fmla="*/ 2004 h 2484"/>
                  <a:gd name="T46" fmla="*/ 1938 w 2192"/>
                  <a:gd name="T47" fmla="*/ 2103 h 2484"/>
                  <a:gd name="T48" fmla="*/ 1863 w 2192"/>
                  <a:gd name="T49" fmla="*/ 2195 h 2484"/>
                  <a:gd name="T50" fmla="*/ 1775 w 2192"/>
                  <a:gd name="T51" fmla="*/ 2276 h 2484"/>
                  <a:gd name="T52" fmla="*/ 1672 w 2192"/>
                  <a:gd name="T53" fmla="*/ 2347 h 2484"/>
                  <a:gd name="T54" fmla="*/ 1555 w 2192"/>
                  <a:gd name="T55" fmla="*/ 2404 h 2484"/>
                  <a:gd name="T56" fmla="*/ 1419 w 2192"/>
                  <a:gd name="T57" fmla="*/ 2447 h 2484"/>
                  <a:gd name="T58" fmla="*/ 1267 w 2192"/>
                  <a:gd name="T59" fmla="*/ 2474 h 2484"/>
                  <a:gd name="T60" fmla="*/ 1096 w 2192"/>
                  <a:gd name="T61" fmla="*/ 2484 h 2484"/>
                  <a:gd name="T62" fmla="*/ 926 w 2192"/>
                  <a:gd name="T63" fmla="*/ 2474 h 2484"/>
                  <a:gd name="T64" fmla="*/ 774 w 2192"/>
                  <a:gd name="T65" fmla="*/ 2447 h 2484"/>
                  <a:gd name="T66" fmla="*/ 638 w 2192"/>
                  <a:gd name="T67" fmla="*/ 2404 h 2484"/>
                  <a:gd name="T68" fmla="*/ 521 w 2192"/>
                  <a:gd name="T69" fmla="*/ 2347 h 2484"/>
                  <a:gd name="T70" fmla="*/ 418 w 2192"/>
                  <a:gd name="T71" fmla="*/ 2276 h 2484"/>
                  <a:gd name="T72" fmla="*/ 329 w 2192"/>
                  <a:gd name="T73" fmla="*/ 2195 h 2484"/>
                  <a:gd name="T74" fmla="*/ 255 w 2192"/>
                  <a:gd name="T75" fmla="*/ 2103 h 2484"/>
                  <a:gd name="T76" fmla="*/ 191 w 2192"/>
                  <a:gd name="T77" fmla="*/ 2004 h 2484"/>
                  <a:gd name="T78" fmla="*/ 141 w 2192"/>
                  <a:gd name="T79" fmla="*/ 1899 h 2484"/>
                  <a:gd name="T80" fmla="*/ 99 w 2192"/>
                  <a:gd name="T81" fmla="*/ 1788 h 2484"/>
                  <a:gd name="T82" fmla="*/ 66 w 2192"/>
                  <a:gd name="T83" fmla="*/ 1674 h 2484"/>
                  <a:gd name="T84" fmla="*/ 42 w 2192"/>
                  <a:gd name="T85" fmla="*/ 1559 h 2484"/>
                  <a:gd name="T86" fmla="*/ 24 w 2192"/>
                  <a:gd name="T87" fmla="*/ 1444 h 2484"/>
                  <a:gd name="T88" fmla="*/ 12 w 2192"/>
                  <a:gd name="T89" fmla="*/ 1330 h 2484"/>
                  <a:gd name="T90" fmla="*/ 5 w 2192"/>
                  <a:gd name="T91" fmla="*/ 1218 h 2484"/>
                  <a:gd name="T92" fmla="*/ 2 w 2192"/>
                  <a:gd name="T93" fmla="*/ 1112 h 2484"/>
                  <a:gd name="T94" fmla="*/ 0 w 2192"/>
                  <a:gd name="T95" fmla="*/ 1012 h 2484"/>
                  <a:gd name="T96" fmla="*/ 0 w 2192"/>
                  <a:gd name="T97" fmla="*/ 921 h 2484"/>
                  <a:gd name="T98" fmla="*/ 2 w 2192"/>
                  <a:gd name="T99" fmla="*/ 839 h 2484"/>
                  <a:gd name="T100" fmla="*/ 3 w 2192"/>
                  <a:gd name="T101" fmla="*/ 739 h 2484"/>
                  <a:gd name="T102" fmla="*/ 21 w 2192"/>
                  <a:gd name="T103" fmla="*/ 620 h 2484"/>
                  <a:gd name="T104" fmla="*/ 55 w 2192"/>
                  <a:gd name="T105" fmla="*/ 507 h 2484"/>
                  <a:gd name="T106" fmla="*/ 107 w 2192"/>
                  <a:gd name="T107" fmla="*/ 405 h 2484"/>
                  <a:gd name="T108" fmla="*/ 176 w 2192"/>
                  <a:gd name="T109" fmla="*/ 311 h 2484"/>
                  <a:gd name="T110" fmla="*/ 265 w 2192"/>
                  <a:gd name="T111" fmla="*/ 228 h 2484"/>
                  <a:gd name="T112" fmla="*/ 372 w 2192"/>
                  <a:gd name="T113" fmla="*/ 155 h 2484"/>
                  <a:gd name="T114" fmla="*/ 499 w 2192"/>
                  <a:gd name="T115" fmla="*/ 96 h 2484"/>
                  <a:gd name="T116" fmla="*/ 645 w 2192"/>
                  <a:gd name="T117" fmla="*/ 50 h 2484"/>
                  <a:gd name="T118" fmla="*/ 810 w 2192"/>
                  <a:gd name="T119" fmla="*/ 19 h 2484"/>
                  <a:gd name="T120" fmla="*/ 996 w 2192"/>
                  <a:gd name="T121" fmla="*/ 2 h 2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2" h="2484">
                    <a:moveTo>
                      <a:pt x="1096" y="0"/>
                    </a:moveTo>
                    <a:lnTo>
                      <a:pt x="1196" y="2"/>
                    </a:lnTo>
                    <a:lnTo>
                      <a:pt x="1293" y="9"/>
                    </a:lnTo>
                    <a:lnTo>
                      <a:pt x="1382" y="19"/>
                    </a:lnTo>
                    <a:lnTo>
                      <a:pt x="1468" y="33"/>
                    </a:lnTo>
                    <a:lnTo>
                      <a:pt x="1548" y="50"/>
                    </a:lnTo>
                    <a:lnTo>
                      <a:pt x="1624" y="72"/>
                    </a:lnTo>
                    <a:lnTo>
                      <a:pt x="1694" y="96"/>
                    </a:lnTo>
                    <a:lnTo>
                      <a:pt x="1760" y="124"/>
                    </a:lnTo>
                    <a:lnTo>
                      <a:pt x="1820" y="155"/>
                    </a:lnTo>
                    <a:lnTo>
                      <a:pt x="1876" y="190"/>
                    </a:lnTo>
                    <a:lnTo>
                      <a:pt x="1928" y="228"/>
                    </a:lnTo>
                    <a:lnTo>
                      <a:pt x="1973" y="268"/>
                    </a:lnTo>
                    <a:lnTo>
                      <a:pt x="2017" y="311"/>
                    </a:lnTo>
                    <a:lnTo>
                      <a:pt x="2053" y="357"/>
                    </a:lnTo>
                    <a:lnTo>
                      <a:pt x="2086" y="405"/>
                    </a:lnTo>
                    <a:lnTo>
                      <a:pt x="2114" y="455"/>
                    </a:lnTo>
                    <a:lnTo>
                      <a:pt x="2138" y="507"/>
                    </a:lnTo>
                    <a:lnTo>
                      <a:pt x="2157" y="563"/>
                    </a:lnTo>
                    <a:lnTo>
                      <a:pt x="2172" y="620"/>
                    </a:lnTo>
                    <a:lnTo>
                      <a:pt x="2184" y="678"/>
                    </a:lnTo>
                    <a:lnTo>
                      <a:pt x="2190" y="739"/>
                    </a:lnTo>
                    <a:lnTo>
                      <a:pt x="2191" y="802"/>
                    </a:lnTo>
                    <a:lnTo>
                      <a:pt x="2191" y="839"/>
                    </a:lnTo>
                    <a:lnTo>
                      <a:pt x="2192" y="878"/>
                    </a:lnTo>
                    <a:lnTo>
                      <a:pt x="2192" y="921"/>
                    </a:lnTo>
                    <a:lnTo>
                      <a:pt x="2192" y="965"/>
                    </a:lnTo>
                    <a:lnTo>
                      <a:pt x="2192" y="1012"/>
                    </a:lnTo>
                    <a:lnTo>
                      <a:pt x="2192" y="1062"/>
                    </a:lnTo>
                    <a:lnTo>
                      <a:pt x="2191" y="1112"/>
                    </a:lnTo>
                    <a:lnTo>
                      <a:pt x="2190" y="1165"/>
                    </a:lnTo>
                    <a:lnTo>
                      <a:pt x="2187" y="1218"/>
                    </a:lnTo>
                    <a:lnTo>
                      <a:pt x="2185" y="1273"/>
                    </a:lnTo>
                    <a:lnTo>
                      <a:pt x="2180" y="1330"/>
                    </a:lnTo>
                    <a:lnTo>
                      <a:pt x="2175" y="1386"/>
                    </a:lnTo>
                    <a:lnTo>
                      <a:pt x="2168" y="1444"/>
                    </a:lnTo>
                    <a:lnTo>
                      <a:pt x="2161" y="1501"/>
                    </a:lnTo>
                    <a:lnTo>
                      <a:pt x="2151" y="1559"/>
                    </a:lnTo>
                    <a:lnTo>
                      <a:pt x="2139" y="1617"/>
                    </a:lnTo>
                    <a:lnTo>
                      <a:pt x="2127" y="1674"/>
                    </a:lnTo>
                    <a:lnTo>
                      <a:pt x="2111" y="1731"/>
                    </a:lnTo>
                    <a:lnTo>
                      <a:pt x="2094" y="1788"/>
                    </a:lnTo>
                    <a:lnTo>
                      <a:pt x="2075" y="1844"/>
                    </a:lnTo>
                    <a:lnTo>
                      <a:pt x="2052" y="1899"/>
                    </a:lnTo>
                    <a:lnTo>
                      <a:pt x="2028" y="1952"/>
                    </a:lnTo>
                    <a:lnTo>
                      <a:pt x="2000" y="2004"/>
                    </a:lnTo>
                    <a:lnTo>
                      <a:pt x="1971" y="2055"/>
                    </a:lnTo>
                    <a:lnTo>
                      <a:pt x="1938" y="2103"/>
                    </a:lnTo>
                    <a:lnTo>
                      <a:pt x="1903" y="2150"/>
                    </a:lnTo>
                    <a:lnTo>
                      <a:pt x="1863" y="2195"/>
                    </a:lnTo>
                    <a:lnTo>
                      <a:pt x="1820" y="2237"/>
                    </a:lnTo>
                    <a:lnTo>
                      <a:pt x="1775" y="2276"/>
                    </a:lnTo>
                    <a:lnTo>
                      <a:pt x="1725" y="2313"/>
                    </a:lnTo>
                    <a:lnTo>
                      <a:pt x="1672" y="2347"/>
                    </a:lnTo>
                    <a:lnTo>
                      <a:pt x="1615" y="2378"/>
                    </a:lnTo>
                    <a:lnTo>
                      <a:pt x="1555" y="2404"/>
                    </a:lnTo>
                    <a:lnTo>
                      <a:pt x="1489" y="2427"/>
                    </a:lnTo>
                    <a:lnTo>
                      <a:pt x="1419" y="2447"/>
                    </a:lnTo>
                    <a:lnTo>
                      <a:pt x="1346" y="2462"/>
                    </a:lnTo>
                    <a:lnTo>
                      <a:pt x="1267" y="2474"/>
                    </a:lnTo>
                    <a:lnTo>
                      <a:pt x="1184" y="2481"/>
                    </a:lnTo>
                    <a:lnTo>
                      <a:pt x="1096" y="2484"/>
                    </a:lnTo>
                    <a:lnTo>
                      <a:pt x="1009" y="2481"/>
                    </a:lnTo>
                    <a:lnTo>
                      <a:pt x="926" y="2474"/>
                    </a:lnTo>
                    <a:lnTo>
                      <a:pt x="847" y="2462"/>
                    </a:lnTo>
                    <a:lnTo>
                      <a:pt x="774" y="2447"/>
                    </a:lnTo>
                    <a:lnTo>
                      <a:pt x="704" y="2427"/>
                    </a:lnTo>
                    <a:lnTo>
                      <a:pt x="638" y="2404"/>
                    </a:lnTo>
                    <a:lnTo>
                      <a:pt x="577" y="2378"/>
                    </a:lnTo>
                    <a:lnTo>
                      <a:pt x="521" y="2347"/>
                    </a:lnTo>
                    <a:lnTo>
                      <a:pt x="467" y="2313"/>
                    </a:lnTo>
                    <a:lnTo>
                      <a:pt x="418" y="2276"/>
                    </a:lnTo>
                    <a:lnTo>
                      <a:pt x="372" y="2237"/>
                    </a:lnTo>
                    <a:lnTo>
                      <a:pt x="329" y="2195"/>
                    </a:lnTo>
                    <a:lnTo>
                      <a:pt x="290" y="2150"/>
                    </a:lnTo>
                    <a:lnTo>
                      <a:pt x="255" y="2103"/>
                    </a:lnTo>
                    <a:lnTo>
                      <a:pt x="222" y="2055"/>
                    </a:lnTo>
                    <a:lnTo>
                      <a:pt x="191" y="2004"/>
                    </a:lnTo>
                    <a:lnTo>
                      <a:pt x="165" y="1952"/>
                    </a:lnTo>
                    <a:lnTo>
                      <a:pt x="141" y="1899"/>
                    </a:lnTo>
                    <a:lnTo>
                      <a:pt x="118" y="1844"/>
                    </a:lnTo>
                    <a:lnTo>
                      <a:pt x="99" y="1788"/>
                    </a:lnTo>
                    <a:lnTo>
                      <a:pt x="81" y="1731"/>
                    </a:lnTo>
                    <a:lnTo>
                      <a:pt x="66" y="1674"/>
                    </a:lnTo>
                    <a:lnTo>
                      <a:pt x="54" y="1617"/>
                    </a:lnTo>
                    <a:lnTo>
                      <a:pt x="42" y="1559"/>
                    </a:lnTo>
                    <a:lnTo>
                      <a:pt x="32" y="1501"/>
                    </a:lnTo>
                    <a:lnTo>
                      <a:pt x="24" y="1444"/>
                    </a:lnTo>
                    <a:lnTo>
                      <a:pt x="18" y="1386"/>
                    </a:lnTo>
                    <a:lnTo>
                      <a:pt x="12" y="1330"/>
                    </a:lnTo>
                    <a:lnTo>
                      <a:pt x="8" y="1273"/>
                    </a:lnTo>
                    <a:lnTo>
                      <a:pt x="5" y="1218"/>
                    </a:lnTo>
                    <a:lnTo>
                      <a:pt x="3" y="1165"/>
                    </a:lnTo>
                    <a:lnTo>
                      <a:pt x="2" y="1112"/>
                    </a:lnTo>
                    <a:lnTo>
                      <a:pt x="0" y="1062"/>
                    </a:lnTo>
                    <a:lnTo>
                      <a:pt x="0" y="1012"/>
                    </a:lnTo>
                    <a:lnTo>
                      <a:pt x="0" y="965"/>
                    </a:lnTo>
                    <a:lnTo>
                      <a:pt x="0" y="921"/>
                    </a:lnTo>
                    <a:lnTo>
                      <a:pt x="0" y="878"/>
                    </a:lnTo>
                    <a:lnTo>
                      <a:pt x="2" y="839"/>
                    </a:lnTo>
                    <a:lnTo>
                      <a:pt x="2" y="802"/>
                    </a:lnTo>
                    <a:lnTo>
                      <a:pt x="3" y="739"/>
                    </a:lnTo>
                    <a:lnTo>
                      <a:pt x="9" y="678"/>
                    </a:lnTo>
                    <a:lnTo>
                      <a:pt x="21" y="620"/>
                    </a:lnTo>
                    <a:lnTo>
                      <a:pt x="36" y="563"/>
                    </a:lnTo>
                    <a:lnTo>
                      <a:pt x="55" y="507"/>
                    </a:lnTo>
                    <a:lnTo>
                      <a:pt x="79" y="455"/>
                    </a:lnTo>
                    <a:lnTo>
                      <a:pt x="107" y="405"/>
                    </a:lnTo>
                    <a:lnTo>
                      <a:pt x="140" y="357"/>
                    </a:lnTo>
                    <a:lnTo>
                      <a:pt x="176" y="311"/>
                    </a:lnTo>
                    <a:lnTo>
                      <a:pt x="218" y="268"/>
                    </a:lnTo>
                    <a:lnTo>
                      <a:pt x="265" y="228"/>
                    </a:lnTo>
                    <a:lnTo>
                      <a:pt x="317" y="190"/>
                    </a:lnTo>
                    <a:lnTo>
                      <a:pt x="372" y="155"/>
                    </a:lnTo>
                    <a:lnTo>
                      <a:pt x="433" y="124"/>
                    </a:lnTo>
                    <a:lnTo>
                      <a:pt x="499" y="96"/>
                    </a:lnTo>
                    <a:lnTo>
                      <a:pt x="569" y="72"/>
                    </a:lnTo>
                    <a:lnTo>
                      <a:pt x="645" y="50"/>
                    </a:lnTo>
                    <a:lnTo>
                      <a:pt x="724" y="33"/>
                    </a:lnTo>
                    <a:lnTo>
                      <a:pt x="810" y="19"/>
                    </a:lnTo>
                    <a:lnTo>
                      <a:pt x="900" y="9"/>
                    </a:lnTo>
                    <a:lnTo>
                      <a:pt x="996" y="2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67"/>
              <p:cNvSpPr>
                <a:spLocks/>
              </p:cNvSpPr>
              <p:nvPr/>
            </p:nvSpPr>
            <p:spPr bwMode="auto">
              <a:xfrm>
                <a:off x="975" y="1625"/>
                <a:ext cx="78" cy="87"/>
              </a:xfrm>
              <a:custGeom>
                <a:avLst/>
                <a:gdLst>
                  <a:gd name="T0" fmla="*/ 119 w 236"/>
                  <a:gd name="T1" fmla="*/ 0 h 259"/>
                  <a:gd name="T2" fmla="*/ 145 w 236"/>
                  <a:gd name="T3" fmla="*/ 4 h 259"/>
                  <a:gd name="T4" fmla="*/ 170 w 236"/>
                  <a:gd name="T5" fmla="*/ 13 h 259"/>
                  <a:gd name="T6" fmla="*/ 192 w 236"/>
                  <a:gd name="T7" fmla="*/ 28 h 259"/>
                  <a:gd name="T8" fmla="*/ 211 w 236"/>
                  <a:gd name="T9" fmla="*/ 48 h 259"/>
                  <a:gd name="T10" fmla="*/ 225 w 236"/>
                  <a:gd name="T11" fmla="*/ 72 h 259"/>
                  <a:gd name="T12" fmla="*/ 234 w 236"/>
                  <a:gd name="T13" fmla="*/ 100 h 259"/>
                  <a:gd name="T14" fmla="*/ 236 w 236"/>
                  <a:gd name="T15" fmla="*/ 129 h 259"/>
                  <a:gd name="T16" fmla="*/ 234 w 236"/>
                  <a:gd name="T17" fmla="*/ 159 h 259"/>
                  <a:gd name="T18" fmla="*/ 225 w 236"/>
                  <a:gd name="T19" fmla="*/ 187 h 259"/>
                  <a:gd name="T20" fmla="*/ 211 w 236"/>
                  <a:gd name="T21" fmla="*/ 211 h 259"/>
                  <a:gd name="T22" fmla="*/ 192 w 236"/>
                  <a:gd name="T23" fmla="*/ 230 h 259"/>
                  <a:gd name="T24" fmla="*/ 170 w 236"/>
                  <a:gd name="T25" fmla="*/ 247 h 259"/>
                  <a:gd name="T26" fmla="*/ 145 w 236"/>
                  <a:gd name="T27" fmla="*/ 256 h 259"/>
                  <a:gd name="T28" fmla="*/ 119 w 236"/>
                  <a:gd name="T29" fmla="*/ 259 h 259"/>
                  <a:gd name="T30" fmla="*/ 91 w 236"/>
                  <a:gd name="T31" fmla="*/ 256 h 259"/>
                  <a:gd name="T32" fmla="*/ 65 w 236"/>
                  <a:gd name="T33" fmla="*/ 247 h 259"/>
                  <a:gd name="T34" fmla="*/ 44 w 236"/>
                  <a:gd name="T35" fmla="*/ 230 h 259"/>
                  <a:gd name="T36" fmla="*/ 25 w 236"/>
                  <a:gd name="T37" fmla="*/ 211 h 259"/>
                  <a:gd name="T38" fmla="*/ 11 w 236"/>
                  <a:gd name="T39" fmla="*/ 187 h 259"/>
                  <a:gd name="T40" fmla="*/ 2 w 236"/>
                  <a:gd name="T41" fmla="*/ 159 h 259"/>
                  <a:gd name="T42" fmla="*/ 0 w 236"/>
                  <a:gd name="T43" fmla="*/ 129 h 259"/>
                  <a:gd name="T44" fmla="*/ 2 w 236"/>
                  <a:gd name="T45" fmla="*/ 100 h 259"/>
                  <a:gd name="T46" fmla="*/ 11 w 236"/>
                  <a:gd name="T47" fmla="*/ 72 h 259"/>
                  <a:gd name="T48" fmla="*/ 25 w 236"/>
                  <a:gd name="T49" fmla="*/ 48 h 259"/>
                  <a:gd name="T50" fmla="*/ 44 w 236"/>
                  <a:gd name="T51" fmla="*/ 28 h 259"/>
                  <a:gd name="T52" fmla="*/ 65 w 236"/>
                  <a:gd name="T53" fmla="*/ 13 h 259"/>
                  <a:gd name="T54" fmla="*/ 91 w 236"/>
                  <a:gd name="T55" fmla="*/ 4 h 259"/>
                  <a:gd name="T56" fmla="*/ 119 w 236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59">
                    <a:moveTo>
                      <a:pt x="119" y="0"/>
                    </a:moveTo>
                    <a:lnTo>
                      <a:pt x="145" y="4"/>
                    </a:lnTo>
                    <a:lnTo>
                      <a:pt x="170" y="13"/>
                    </a:lnTo>
                    <a:lnTo>
                      <a:pt x="192" y="28"/>
                    </a:lnTo>
                    <a:lnTo>
                      <a:pt x="211" y="48"/>
                    </a:lnTo>
                    <a:lnTo>
                      <a:pt x="225" y="72"/>
                    </a:lnTo>
                    <a:lnTo>
                      <a:pt x="234" y="100"/>
                    </a:lnTo>
                    <a:lnTo>
                      <a:pt x="236" y="129"/>
                    </a:lnTo>
                    <a:lnTo>
                      <a:pt x="234" y="159"/>
                    </a:lnTo>
                    <a:lnTo>
                      <a:pt x="225" y="187"/>
                    </a:lnTo>
                    <a:lnTo>
                      <a:pt x="211" y="211"/>
                    </a:lnTo>
                    <a:lnTo>
                      <a:pt x="192" y="230"/>
                    </a:lnTo>
                    <a:lnTo>
                      <a:pt x="170" y="247"/>
                    </a:lnTo>
                    <a:lnTo>
                      <a:pt x="145" y="256"/>
                    </a:lnTo>
                    <a:lnTo>
                      <a:pt x="119" y="259"/>
                    </a:lnTo>
                    <a:lnTo>
                      <a:pt x="91" y="256"/>
                    </a:lnTo>
                    <a:lnTo>
                      <a:pt x="65" y="247"/>
                    </a:lnTo>
                    <a:lnTo>
                      <a:pt x="44" y="230"/>
                    </a:lnTo>
                    <a:lnTo>
                      <a:pt x="25" y="211"/>
                    </a:lnTo>
                    <a:lnTo>
                      <a:pt x="11" y="187"/>
                    </a:lnTo>
                    <a:lnTo>
                      <a:pt x="2" y="159"/>
                    </a:lnTo>
                    <a:lnTo>
                      <a:pt x="0" y="129"/>
                    </a:lnTo>
                    <a:lnTo>
                      <a:pt x="2" y="100"/>
                    </a:lnTo>
                    <a:lnTo>
                      <a:pt x="11" y="72"/>
                    </a:lnTo>
                    <a:lnTo>
                      <a:pt x="25" y="48"/>
                    </a:lnTo>
                    <a:lnTo>
                      <a:pt x="44" y="28"/>
                    </a:lnTo>
                    <a:lnTo>
                      <a:pt x="65" y="13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8"/>
              <p:cNvSpPr>
                <a:spLocks/>
              </p:cNvSpPr>
              <p:nvPr/>
            </p:nvSpPr>
            <p:spPr bwMode="auto">
              <a:xfrm>
                <a:off x="98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50 w 71"/>
                  <a:gd name="T3" fmla="*/ 2 h 71"/>
                  <a:gd name="T4" fmla="*/ 60 w 71"/>
                  <a:gd name="T5" fmla="*/ 10 h 71"/>
                  <a:gd name="T6" fmla="*/ 67 w 71"/>
                  <a:gd name="T7" fmla="*/ 21 h 71"/>
                  <a:gd name="T8" fmla="*/ 71 w 71"/>
                  <a:gd name="T9" fmla="*/ 35 h 71"/>
                  <a:gd name="T10" fmla="*/ 67 w 71"/>
                  <a:gd name="T11" fmla="*/ 48 h 71"/>
                  <a:gd name="T12" fmla="*/ 60 w 71"/>
                  <a:gd name="T13" fmla="*/ 60 h 71"/>
                  <a:gd name="T14" fmla="*/ 50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50" y="2"/>
                    </a:lnTo>
                    <a:lnTo>
                      <a:pt x="60" y="10"/>
                    </a:lnTo>
                    <a:lnTo>
                      <a:pt x="67" y="21"/>
                    </a:lnTo>
                    <a:lnTo>
                      <a:pt x="71" y="35"/>
                    </a:lnTo>
                    <a:lnTo>
                      <a:pt x="67" y="48"/>
                    </a:lnTo>
                    <a:lnTo>
                      <a:pt x="60" y="60"/>
                    </a:lnTo>
                    <a:lnTo>
                      <a:pt x="50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9"/>
              <p:cNvSpPr>
                <a:spLocks/>
              </p:cNvSpPr>
              <p:nvPr/>
            </p:nvSpPr>
            <p:spPr bwMode="auto">
              <a:xfrm>
                <a:off x="947" y="1510"/>
                <a:ext cx="129" cy="56"/>
              </a:xfrm>
              <a:custGeom>
                <a:avLst/>
                <a:gdLst>
                  <a:gd name="T0" fmla="*/ 203 w 388"/>
                  <a:gd name="T1" fmla="*/ 0 h 169"/>
                  <a:gd name="T2" fmla="*/ 241 w 388"/>
                  <a:gd name="T3" fmla="*/ 1 h 169"/>
                  <a:gd name="T4" fmla="*/ 275 w 388"/>
                  <a:gd name="T5" fmla="*/ 8 h 169"/>
                  <a:gd name="T6" fmla="*/ 303 w 388"/>
                  <a:gd name="T7" fmla="*/ 17 h 169"/>
                  <a:gd name="T8" fmla="*/ 326 w 388"/>
                  <a:gd name="T9" fmla="*/ 28 h 169"/>
                  <a:gd name="T10" fmla="*/ 346 w 388"/>
                  <a:gd name="T11" fmla="*/ 42 h 169"/>
                  <a:gd name="T12" fmla="*/ 361 w 388"/>
                  <a:gd name="T13" fmla="*/ 57 h 169"/>
                  <a:gd name="T14" fmla="*/ 372 w 388"/>
                  <a:gd name="T15" fmla="*/ 74 h 169"/>
                  <a:gd name="T16" fmla="*/ 380 w 388"/>
                  <a:gd name="T17" fmla="*/ 90 h 169"/>
                  <a:gd name="T18" fmla="*/ 385 w 388"/>
                  <a:gd name="T19" fmla="*/ 107 h 169"/>
                  <a:gd name="T20" fmla="*/ 388 w 388"/>
                  <a:gd name="T21" fmla="*/ 123 h 169"/>
                  <a:gd name="T22" fmla="*/ 388 w 388"/>
                  <a:gd name="T23" fmla="*/ 137 h 169"/>
                  <a:gd name="T24" fmla="*/ 385 w 388"/>
                  <a:gd name="T25" fmla="*/ 150 h 169"/>
                  <a:gd name="T26" fmla="*/ 381 w 388"/>
                  <a:gd name="T27" fmla="*/ 158 h 169"/>
                  <a:gd name="T28" fmla="*/ 376 w 388"/>
                  <a:gd name="T29" fmla="*/ 165 h 169"/>
                  <a:gd name="T30" fmla="*/ 370 w 388"/>
                  <a:gd name="T31" fmla="*/ 169 h 169"/>
                  <a:gd name="T32" fmla="*/ 364 w 388"/>
                  <a:gd name="T33" fmla="*/ 167 h 169"/>
                  <a:gd name="T34" fmla="*/ 324 w 388"/>
                  <a:gd name="T35" fmla="*/ 148 h 169"/>
                  <a:gd name="T36" fmla="*/ 288 w 388"/>
                  <a:gd name="T37" fmla="*/ 136 h 169"/>
                  <a:gd name="T38" fmla="*/ 253 w 388"/>
                  <a:gd name="T39" fmla="*/ 127 h 169"/>
                  <a:gd name="T40" fmla="*/ 222 w 388"/>
                  <a:gd name="T41" fmla="*/ 123 h 169"/>
                  <a:gd name="T42" fmla="*/ 193 w 388"/>
                  <a:gd name="T43" fmla="*/ 122 h 169"/>
                  <a:gd name="T44" fmla="*/ 166 w 388"/>
                  <a:gd name="T45" fmla="*/ 124 h 169"/>
                  <a:gd name="T46" fmla="*/ 142 w 388"/>
                  <a:gd name="T47" fmla="*/ 128 h 169"/>
                  <a:gd name="T48" fmla="*/ 121 w 388"/>
                  <a:gd name="T49" fmla="*/ 134 h 169"/>
                  <a:gd name="T50" fmla="*/ 100 w 388"/>
                  <a:gd name="T51" fmla="*/ 141 h 169"/>
                  <a:gd name="T52" fmla="*/ 81 w 388"/>
                  <a:gd name="T53" fmla="*/ 147 h 169"/>
                  <a:gd name="T54" fmla="*/ 65 w 388"/>
                  <a:gd name="T55" fmla="*/ 152 h 169"/>
                  <a:gd name="T56" fmla="*/ 50 w 388"/>
                  <a:gd name="T57" fmla="*/ 157 h 169"/>
                  <a:gd name="T58" fmla="*/ 36 w 388"/>
                  <a:gd name="T59" fmla="*/ 158 h 169"/>
                  <a:gd name="T60" fmla="*/ 23 w 388"/>
                  <a:gd name="T61" fmla="*/ 158 h 169"/>
                  <a:gd name="T62" fmla="*/ 12 w 388"/>
                  <a:gd name="T63" fmla="*/ 155 h 169"/>
                  <a:gd name="T64" fmla="*/ 5 w 388"/>
                  <a:gd name="T65" fmla="*/ 150 h 169"/>
                  <a:gd name="T66" fmla="*/ 2 w 388"/>
                  <a:gd name="T67" fmla="*/ 141 h 169"/>
                  <a:gd name="T68" fmla="*/ 0 w 388"/>
                  <a:gd name="T69" fmla="*/ 129 h 169"/>
                  <a:gd name="T70" fmla="*/ 2 w 388"/>
                  <a:gd name="T71" fmla="*/ 117 h 169"/>
                  <a:gd name="T72" fmla="*/ 5 w 388"/>
                  <a:gd name="T73" fmla="*/ 103 h 169"/>
                  <a:gd name="T74" fmla="*/ 12 w 388"/>
                  <a:gd name="T75" fmla="*/ 86 h 169"/>
                  <a:gd name="T76" fmla="*/ 23 w 388"/>
                  <a:gd name="T77" fmla="*/ 71 h 169"/>
                  <a:gd name="T78" fmla="*/ 36 w 388"/>
                  <a:gd name="T79" fmla="*/ 56 h 169"/>
                  <a:gd name="T80" fmla="*/ 53 w 388"/>
                  <a:gd name="T81" fmla="*/ 41 h 169"/>
                  <a:gd name="T82" fmla="*/ 75 w 388"/>
                  <a:gd name="T83" fmla="*/ 28 h 169"/>
                  <a:gd name="T84" fmla="*/ 100 w 388"/>
                  <a:gd name="T85" fmla="*/ 17 h 169"/>
                  <a:gd name="T86" fmla="*/ 129 w 388"/>
                  <a:gd name="T87" fmla="*/ 8 h 169"/>
                  <a:gd name="T88" fmla="*/ 164 w 388"/>
                  <a:gd name="T89" fmla="*/ 1 h 169"/>
                  <a:gd name="T90" fmla="*/ 203 w 388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8" h="169">
                    <a:moveTo>
                      <a:pt x="203" y="0"/>
                    </a:moveTo>
                    <a:lnTo>
                      <a:pt x="241" y="1"/>
                    </a:lnTo>
                    <a:lnTo>
                      <a:pt x="275" y="8"/>
                    </a:lnTo>
                    <a:lnTo>
                      <a:pt x="303" y="17"/>
                    </a:lnTo>
                    <a:lnTo>
                      <a:pt x="326" y="28"/>
                    </a:lnTo>
                    <a:lnTo>
                      <a:pt x="346" y="42"/>
                    </a:lnTo>
                    <a:lnTo>
                      <a:pt x="361" y="57"/>
                    </a:lnTo>
                    <a:lnTo>
                      <a:pt x="372" y="74"/>
                    </a:lnTo>
                    <a:lnTo>
                      <a:pt x="380" y="90"/>
                    </a:lnTo>
                    <a:lnTo>
                      <a:pt x="385" y="107"/>
                    </a:lnTo>
                    <a:lnTo>
                      <a:pt x="388" y="123"/>
                    </a:lnTo>
                    <a:lnTo>
                      <a:pt x="388" y="137"/>
                    </a:lnTo>
                    <a:lnTo>
                      <a:pt x="385" y="150"/>
                    </a:lnTo>
                    <a:lnTo>
                      <a:pt x="381" y="158"/>
                    </a:lnTo>
                    <a:lnTo>
                      <a:pt x="376" y="165"/>
                    </a:lnTo>
                    <a:lnTo>
                      <a:pt x="370" y="169"/>
                    </a:lnTo>
                    <a:lnTo>
                      <a:pt x="364" y="167"/>
                    </a:lnTo>
                    <a:lnTo>
                      <a:pt x="324" y="148"/>
                    </a:lnTo>
                    <a:lnTo>
                      <a:pt x="288" y="136"/>
                    </a:lnTo>
                    <a:lnTo>
                      <a:pt x="253" y="127"/>
                    </a:lnTo>
                    <a:lnTo>
                      <a:pt x="222" y="123"/>
                    </a:lnTo>
                    <a:lnTo>
                      <a:pt x="193" y="122"/>
                    </a:lnTo>
                    <a:lnTo>
                      <a:pt x="166" y="124"/>
                    </a:lnTo>
                    <a:lnTo>
                      <a:pt x="142" y="128"/>
                    </a:lnTo>
                    <a:lnTo>
                      <a:pt x="121" y="134"/>
                    </a:lnTo>
                    <a:lnTo>
                      <a:pt x="100" y="141"/>
                    </a:lnTo>
                    <a:lnTo>
                      <a:pt x="81" y="147"/>
                    </a:lnTo>
                    <a:lnTo>
                      <a:pt x="65" y="152"/>
                    </a:lnTo>
                    <a:lnTo>
                      <a:pt x="50" y="157"/>
                    </a:lnTo>
                    <a:lnTo>
                      <a:pt x="36" y="158"/>
                    </a:lnTo>
                    <a:lnTo>
                      <a:pt x="23" y="158"/>
                    </a:lnTo>
                    <a:lnTo>
                      <a:pt x="12" y="155"/>
                    </a:lnTo>
                    <a:lnTo>
                      <a:pt x="5" y="150"/>
                    </a:lnTo>
                    <a:lnTo>
                      <a:pt x="2" y="141"/>
                    </a:lnTo>
                    <a:lnTo>
                      <a:pt x="0" y="129"/>
                    </a:lnTo>
                    <a:lnTo>
                      <a:pt x="2" y="117"/>
                    </a:lnTo>
                    <a:lnTo>
                      <a:pt x="5" y="103"/>
                    </a:lnTo>
                    <a:lnTo>
                      <a:pt x="12" y="86"/>
                    </a:lnTo>
                    <a:lnTo>
                      <a:pt x="23" y="71"/>
                    </a:lnTo>
                    <a:lnTo>
                      <a:pt x="36" y="56"/>
                    </a:lnTo>
                    <a:lnTo>
                      <a:pt x="53" y="41"/>
                    </a:lnTo>
                    <a:lnTo>
                      <a:pt x="75" y="28"/>
                    </a:lnTo>
                    <a:lnTo>
                      <a:pt x="100" y="17"/>
                    </a:lnTo>
                    <a:lnTo>
                      <a:pt x="129" y="8"/>
                    </a:lnTo>
                    <a:lnTo>
                      <a:pt x="164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70"/>
              <p:cNvSpPr>
                <a:spLocks/>
              </p:cNvSpPr>
              <p:nvPr/>
            </p:nvSpPr>
            <p:spPr bwMode="auto">
              <a:xfrm>
                <a:off x="1335" y="1625"/>
                <a:ext cx="79" cy="87"/>
              </a:xfrm>
              <a:custGeom>
                <a:avLst/>
                <a:gdLst>
                  <a:gd name="T0" fmla="*/ 119 w 238"/>
                  <a:gd name="T1" fmla="*/ 0 h 259"/>
                  <a:gd name="T2" fmla="*/ 146 w 238"/>
                  <a:gd name="T3" fmla="*/ 4 h 259"/>
                  <a:gd name="T4" fmla="*/ 171 w 238"/>
                  <a:gd name="T5" fmla="*/ 13 h 259"/>
                  <a:gd name="T6" fmla="*/ 194 w 238"/>
                  <a:gd name="T7" fmla="*/ 28 h 259"/>
                  <a:gd name="T8" fmla="*/ 212 w 238"/>
                  <a:gd name="T9" fmla="*/ 48 h 259"/>
                  <a:gd name="T10" fmla="*/ 226 w 238"/>
                  <a:gd name="T11" fmla="*/ 72 h 259"/>
                  <a:gd name="T12" fmla="*/ 235 w 238"/>
                  <a:gd name="T13" fmla="*/ 100 h 259"/>
                  <a:gd name="T14" fmla="*/ 238 w 238"/>
                  <a:gd name="T15" fmla="*/ 129 h 259"/>
                  <a:gd name="T16" fmla="*/ 235 w 238"/>
                  <a:gd name="T17" fmla="*/ 159 h 259"/>
                  <a:gd name="T18" fmla="*/ 226 w 238"/>
                  <a:gd name="T19" fmla="*/ 187 h 259"/>
                  <a:gd name="T20" fmla="*/ 212 w 238"/>
                  <a:gd name="T21" fmla="*/ 211 h 259"/>
                  <a:gd name="T22" fmla="*/ 194 w 238"/>
                  <a:gd name="T23" fmla="*/ 230 h 259"/>
                  <a:gd name="T24" fmla="*/ 171 w 238"/>
                  <a:gd name="T25" fmla="*/ 247 h 259"/>
                  <a:gd name="T26" fmla="*/ 146 w 238"/>
                  <a:gd name="T27" fmla="*/ 256 h 259"/>
                  <a:gd name="T28" fmla="*/ 119 w 238"/>
                  <a:gd name="T29" fmla="*/ 259 h 259"/>
                  <a:gd name="T30" fmla="*/ 92 w 238"/>
                  <a:gd name="T31" fmla="*/ 256 h 259"/>
                  <a:gd name="T32" fmla="*/ 68 w 238"/>
                  <a:gd name="T33" fmla="*/ 247 h 259"/>
                  <a:gd name="T34" fmla="*/ 45 w 238"/>
                  <a:gd name="T35" fmla="*/ 230 h 259"/>
                  <a:gd name="T36" fmla="*/ 27 w 238"/>
                  <a:gd name="T37" fmla="*/ 211 h 259"/>
                  <a:gd name="T38" fmla="*/ 13 w 238"/>
                  <a:gd name="T39" fmla="*/ 187 h 259"/>
                  <a:gd name="T40" fmla="*/ 4 w 238"/>
                  <a:gd name="T41" fmla="*/ 159 h 259"/>
                  <a:gd name="T42" fmla="*/ 0 w 238"/>
                  <a:gd name="T43" fmla="*/ 129 h 259"/>
                  <a:gd name="T44" fmla="*/ 4 w 238"/>
                  <a:gd name="T45" fmla="*/ 100 h 259"/>
                  <a:gd name="T46" fmla="*/ 13 w 238"/>
                  <a:gd name="T47" fmla="*/ 72 h 259"/>
                  <a:gd name="T48" fmla="*/ 27 w 238"/>
                  <a:gd name="T49" fmla="*/ 48 h 259"/>
                  <a:gd name="T50" fmla="*/ 45 w 238"/>
                  <a:gd name="T51" fmla="*/ 28 h 259"/>
                  <a:gd name="T52" fmla="*/ 68 w 238"/>
                  <a:gd name="T53" fmla="*/ 13 h 259"/>
                  <a:gd name="T54" fmla="*/ 92 w 238"/>
                  <a:gd name="T55" fmla="*/ 4 h 259"/>
                  <a:gd name="T56" fmla="*/ 119 w 238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259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3"/>
                    </a:lnTo>
                    <a:lnTo>
                      <a:pt x="194" y="28"/>
                    </a:lnTo>
                    <a:lnTo>
                      <a:pt x="212" y="48"/>
                    </a:lnTo>
                    <a:lnTo>
                      <a:pt x="226" y="72"/>
                    </a:lnTo>
                    <a:lnTo>
                      <a:pt x="235" y="100"/>
                    </a:lnTo>
                    <a:lnTo>
                      <a:pt x="238" y="129"/>
                    </a:lnTo>
                    <a:lnTo>
                      <a:pt x="235" y="159"/>
                    </a:lnTo>
                    <a:lnTo>
                      <a:pt x="226" y="187"/>
                    </a:lnTo>
                    <a:lnTo>
                      <a:pt x="212" y="211"/>
                    </a:lnTo>
                    <a:lnTo>
                      <a:pt x="194" y="230"/>
                    </a:lnTo>
                    <a:lnTo>
                      <a:pt x="171" y="247"/>
                    </a:lnTo>
                    <a:lnTo>
                      <a:pt x="146" y="256"/>
                    </a:lnTo>
                    <a:lnTo>
                      <a:pt x="119" y="259"/>
                    </a:lnTo>
                    <a:lnTo>
                      <a:pt x="92" y="256"/>
                    </a:lnTo>
                    <a:lnTo>
                      <a:pt x="68" y="247"/>
                    </a:lnTo>
                    <a:lnTo>
                      <a:pt x="45" y="230"/>
                    </a:lnTo>
                    <a:lnTo>
                      <a:pt x="27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5" y="28"/>
                    </a:lnTo>
                    <a:lnTo>
                      <a:pt x="68" y="13"/>
                    </a:lnTo>
                    <a:lnTo>
                      <a:pt x="92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71"/>
              <p:cNvSpPr>
                <a:spLocks/>
              </p:cNvSpPr>
              <p:nvPr/>
            </p:nvSpPr>
            <p:spPr bwMode="auto">
              <a:xfrm>
                <a:off x="134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49 w 71"/>
                  <a:gd name="T3" fmla="*/ 2 h 71"/>
                  <a:gd name="T4" fmla="*/ 61 w 71"/>
                  <a:gd name="T5" fmla="*/ 10 h 71"/>
                  <a:gd name="T6" fmla="*/ 68 w 71"/>
                  <a:gd name="T7" fmla="*/ 21 h 71"/>
                  <a:gd name="T8" fmla="*/ 71 w 71"/>
                  <a:gd name="T9" fmla="*/ 35 h 71"/>
                  <a:gd name="T10" fmla="*/ 68 w 71"/>
                  <a:gd name="T11" fmla="*/ 48 h 71"/>
                  <a:gd name="T12" fmla="*/ 61 w 71"/>
                  <a:gd name="T13" fmla="*/ 60 h 71"/>
                  <a:gd name="T14" fmla="*/ 49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5"/>
                    </a:lnTo>
                    <a:lnTo>
                      <a:pt x="68" y="48"/>
                    </a:lnTo>
                    <a:lnTo>
                      <a:pt x="61" y="60"/>
                    </a:lnTo>
                    <a:lnTo>
                      <a:pt x="49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2"/>
              <p:cNvSpPr>
                <a:spLocks/>
              </p:cNvSpPr>
              <p:nvPr/>
            </p:nvSpPr>
            <p:spPr bwMode="auto">
              <a:xfrm>
                <a:off x="1307" y="1510"/>
                <a:ext cx="129" cy="56"/>
              </a:xfrm>
              <a:custGeom>
                <a:avLst/>
                <a:gdLst>
                  <a:gd name="T0" fmla="*/ 185 w 387"/>
                  <a:gd name="T1" fmla="*/ 0 h 169"/>
                  <a:gd name="T2" fmla="*/ 224 w 387"/>
                  <a:gd name="T3" fmla="*/ 1 h 169"/>
                  <a:gd name="T4" fmla="*/ 258 w 387"/>
                  <a:gd name="T5" fmla="*/ 8 h 169"/>
                  <a:gd name="T6" fmla="*/ 287 w 387"/>
                  <a:gd name="T7" fmla="*/ 17 h 169"/>
                  <a:gd name="T8" fmla="*/ 313 w 387"/>
                  <a:gd name="T9" fmla="*/ 28 h 169"/>
                  <a:gd name="T10" fmla="*/ 334 w 387"/>
                  <a:gd name="T11" fmla="*/ 41 h 169"/>
                  <a:gd name="T12" fmla="*/ 351 w 387"/>
                  <a:gd name="T13" fmla="*/ 56 h 169"/>
                  <a:gd name="T14" fmla="*/ 365 w 387"/>
                  <a:gd name="T15" fmla="*/ 71 h 169"/>
                  <a:gd name="T16" fmla="*/ 376 w 387"/>
                  <a:gd name="T17" fmla="*/ 86 h 169"/>
                  <a:gd name="T18" fmla="*/ 382 w 387"/>
                  <a:gd name="T19" fmla="*/ 103 h 169"/>
                  <a:gd name="T20" fmla="*/ 386 w 387"/>
                  <a:gd name="T21" fmla="*/ 117 h 169"/>
                  <a:gd name="T22" fmla="*/ 387 w 387"/>
                  <a:gd name="T23" fmla="*/ 129 h 169"/>
                  <a:gd name="T24" fmla="*/ 386 w 387"/>
                  <a:gd name="T25" fmla="*/ 141 h 169"/>
                  <a:gd name="T26" fmla="*/ 382 w 387"/>
                  <a:gd name="T27" fmla="*/ 150 h 169"/>
                  <a:gd name="T28" fmla="*/ 376 w 387"/>
                  <a:gd name="T29" fmla="*/ 155 h 169"/>
                  <a:gd name="T30" fmla="*/ 365 w 387"/>
                  <a:gd name="T31" fmla="*/ 158 h 169"/>
                  <a:gd name="T32" fmla="*/ 352 w 387"/>
                  <a:gd name="T33" fmla="*/ 158 h 169"/>
                  <a:gd name="T34" fmla="*/ 338 w 387"/>
                  <a:gd name="T35" fmla="*/ 157 h 169"/>
                  <a:gd name="T36" fmla="*/ 323 w 387"/>
                  <a:gd name="T37" fmla="*/ 152 h 169"/>
                  <a:gd name="T38" fmla="*/ 306 w 387"/>
                  <a:gd name="T39" fmla="*/ 147 h 169"/>
                  <a:gd name="T40" fmla="*/ 287 w 387"/>
                  <a:gd name="T41" fmla="*/ 141 h 169"/>
                  <a:gd name="T42" fmla="*/ 267 w 387"/>
                  <a:gd name="T43" fmla="*/ 134 h 169"/>
                  <a:gd name="T44" fmla="*/ 246 w 387"/>
                  <a:gd name="T45" fmla="*/ 128 h 169"/>
                  <a:gd name="T46" fmla="*/ 222 w 387"/>
                  <a:gd name="T47" fmla="*/ 124 h 169"/>
                  <a:gd name="T48" fmla="*/ 195 w 387"/>
                  <a:gd name="T49" fmla="*/ 122 h 169"/>
                  <a:gd name="T50" fmla="*/ 166 w 387"/>
                  <a:gd name="T51" fmla="*/ 123 h 169"/>
                  <a:gd name="T52" fmla="*/ 134 w 387"/>
                  <a:gd name="T53" fmla="*/ 127 h 169"/>
                  <a:gd name="T54" fmla="*/ 100 w 387"/>
                  <a:gd name="T55" fmla="*/ 136 h 169"/>
                  <a:gd name="T56" fmla="*/ 63 w 387"/>
                  <a:gd name="T57" fmla="*/ 148 h 169"/>
                  <a:gd name="T58" fmla="*/ 24 w 387"/>
                  <a:gd name="T59" fmla="*/ 167 h 169"/>
                  <a:gd name="T60" fmla="*/ 18 w 387"/>
                  <a:gd name="T61" fmla="*/ 169 h 169"/>
                  <a:gd name="T62" fmla="*/ 12 w 387"/>
                  <a:gd name="T63" fmla="*/ 165 h 169"/>
                  <a:gd name="T64" fmla="*/ 7 w 387"/>
                  <a:gd name="T65" fmla="*/ 158 h 169"/>
                  <a:gd name="T66" fmla="*/ 3 w 387"/>
                  <a:gd name="T67" fmla="*/ 150 h 169"/>
                  <a:gd name="T68" fmla="*/ 0 w 387"/>
                  <a:gd name="T69" fmla="*/ 137 h 169"/>
                  <a:gd name="T70" fmla="*/ 0 w 387"/>
                  <a:gd name="T71" fmla="*/ 123 h 169"/>
                  <a:gd name="T72" fmla="*/ 3 w 387"/>
                  <a:gd name="T73" fmla="*/ 107 h 169"/>
                  <a:gd name="T74" fmla="*/ 8 w 387"/>
                  <a:gd name="T75" fmla="*/ 90 h 169"/>
                  <a:gd name="T76" fmla="*/ 15 w 387"/>
                  <a:gd name="T77" fmla="*/ 74 h 169"/>
                  <a:gd name="T78" fmla="*/ 27 w 387"/>
                  <a:gd name="T79" fmla="*/ 57 h 169"/>
                  <a:gd name="T80" fmla="*/ 42 w 387"/>
                  <a:gd name="T81" fmla="*/ 42 h 169"/>
                  <a:gd name="T82" fmla="*/ 61 w 387"/>
                  <a:gd name="T83" fmla="*/ 28 h 169"/>
                  <a:gd name="T84" fmla="*/ 85 w 387"/>
                  <a:gd name="T85" fmla="*/ 17 h 169"/>
                  <a:gd name="T86" fmla="*/ 113 w 387"/>
                  <a:gd name="T87" fmla="*/ 8 h 169"/>
                  <a:gd name="T88" fmla="*/ 147 w 387"/>
                  <a:gd name="T89" fmla="*/ 1 h 169"/>
                  <a:gd name="T90" fmla="*/ 185 w 387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7" h="169">
                    <a:moveTo>
                      <a:pt x="185" y="0"/>
                    </a:moveTo>
                    <a:lnTo>
                      <a:pt x="224" y="1"/>
                    </a:lnTo>
                    <a:lnTo>
                      <a:pt x="258" y="8"/>
                    </a:lnTo>
                    <a:lnTo>
                      <a:pt x="287" y="17"/>
                    </a:lnTo>
                    <a:lnTo>
                      <a:pt x="313" y="28"/>
                    </a:lnTo>
                    <a:lnTo>
                      <a:pt x="334" y="41"/>
                    </a:lnTo>
                    <a:lnTo>
                      <a:pt x="351" y="56"/>
                    </a:lnTo>
                    <a:lnTo>
                      <a:pt x="365" y="71"/>
                    </a:lnTo>
                    <a:lnTo>
                      <a:pt x="376" y="86"/>
                    </a:lnTo>
                    <a:lnTo>
                      <a:pt x="382" y="103"/>
                    </a:lnTo>
                    <a:lnTo>
                      <a:pt x="386" y="117"/>
                    </a:lnTo>
                    <a:lnTo>
                      <a:pt x="387" y="129"/>
                    </a:lnTo>
                    <a:lnTo>
                      <a:pt x="386" y="141"/>
                    </a:lnTo>
                    <a:lnTo>
                      <a:pt x="382" y="150"/>
                    </a:lnTo>
                    <a:lnTo>
                      <a:pt x="376" y="155"/>
                    </a:lnTo>
                    <a:lnTo>
                      <a:pt x="365" y="158"/>
                    </a:lnTo>
                    <a:lnTo>
                      <a:pt x="352" y="158"/>
                    </a:lnTo>
                    <a:lnTo>
                      <a:pt x="338" y="157"/>
                    </a:lnTo>
                    <a:lnTo>
                      <a:pt x="323" y="152"/>
                    </a:lnTo>
                    <a:lnTo>
                      <a:pt x="306" y="147"/>
                    </a:lnTo>
                    <a:lnTo>
                      <a:pt x="287" y="141"/>
                    </a:lnTo>
                    <a:lnTo>
                      <a:pt x="267" y="134"/>
                    </a:lnTo>
                    <a:lnTo>
                      <a:pt x="246" y="128"/>
                    </a:lnTo>
                    <a:lnTo>
                      <a:pt x="222" y="124"/>
                    </a:lnTo>
                    <a:lnTo>
                      <a:pt x="195" y="122"/>
                    </a:lnTo>
                    <a:lnTo>
                      <a:pt x="166" y="123"/>
                    </a:lnTo>
                    <a:lnTo>
                      <a:pt x="134" y="127"/>
                    </a:lnTo>
                    <a:lnTo>
                      <a:pt x="100" y="136"/>
                    </a:lnTo>
                    <a:lnTo>
                      <a:pt x="63" y="148"/>
                    </a:lnTo>
                    <a:lnTo>
                      <a:pt x="24" y="167"/>
                    </a:lnTo>
                    <a:lnTo>
                      <a:pt x="18" y="169"/>
                    </a:lnTo>
                    <a:lnTo>
                      <a:pt x="12" y="165"/>
                    </a:lnTo>
                    <a:lnTo>
                      <a:pt x="7" y="158"/>
                    </a:lnTo>
                    <a:lnTo>
                      <a:pt x="3" y="150"/>
                    </a:lnTo>
                    <a:lnTo>
                      <a:pt x="0" y="137"/>
                    </a:lnTo>
                    <a:lnTo>
                      <a:pt x="0" y="123"/>
                    </a:lnTo>
                    <a:lnTo>
                      <a:pt x="3" y="107"/>
                    </a:lnTo>
                    <a:lnTo>
                      <a:pt x="8" y="90"/>
                    </a:lnTo>
                    <a:lnTo>
                      <a:pt x="15" y="74"/>
                    </a:lnTo>
                    <a:lnTo>
                      <a:pt x="27" y="57"/>
                    </a:lnTo>
                    <a:lnTo>
                      <a:pt x="42" y="42"/>
                    </a:lnTo>
                    <a:lnTo>
                      <a:pt x="61" y="28"/>
                    </a:lnTo>
                    <a:lnTo>
                      <a:pt x="85" y="17"/>
                    </a:lnTo>
                    <a:lnTo>
                      <a:pt x="113" y="8"/>
                    </a:lnTo>
                    <a:lnTo>
                      <a:pt x="147" y="1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73"/>
              <p:cNvSpPr>
                <a:spLocks/>
              </p:cNvSpPr>
              <p:nvPr/>
            </p:nvSpPr>
            <p:spPr bwMode="auto">
              <a:xfrm>
                <a:off x="1129" y="1802"/>
                <a:ext cx="125" cy="45"/>
              </a:xfrm>
              <a:custGeom>
                <a:avLst/>
                <a:gdLst>
                  <a:gd name="T0" fmla="*/ 6 w 375"/>
                  <a:gd name="T1" fmla="*/ 0 h 135"/>
                  <a:gd name="T2" fmla="*/ 15 w 375"/>
                  <a:gd name="T3" fmla="*/ 2 h 135"/>
                  <a:gd name="T4" fmla="*/ 27 w 375"/>
                  <a:gd name="T5" fmla="*/ 6 h 135"/>
                  <a:gd name="T6" fmla="*/ 41 w 375"/>
                  <a:gd name="T7" fmla="*/ 14 h 135"/>
                  <a:gd name="T8" fmla="*/ 58 w 375"/>
                  <a:gd name="T9" fmla="*/ 23 h 135"/>
                  <a:gd name="T10" fmla="*/ 80 w 375"/>
                  <a:gd name="T11" fmla="*/ 33 h 135"/>
                  <a:gd name="T12" fmla="*/ 103 w 375"/>
                  <a:gd name="T13" fmla="*/ 42 h 135"/>
                  <a:gd name="T14" fmla="*/ 128 w 375"/>
                  <a:gd name="T15" fmla="*/ 49 h 135"/>
                  <a:gd name="T16" fmla="*/ 157 w 375"/>
                  <a:gd name="T17" fmla="*/ 56 h 135"/>
                  <a:gd name="T18" fmla="*/ 187 w 375"/>
                  <a:gd name="T19" fmla="*/ 57 h 135"/>
                  <a:gd name="T20" fmla="*/ 218 w 375"/>
                  <a:gd name="T21" fmla="*/ 56 h 135"/>
                  <a:gd name="T22" fmla="*/ 247 w 375"/>
                  <a:gd name="T23" fmla="*/ 49 h 135"/>
                  <a:gd name="T24" fmla="*/ 272 w 375"/>
                  <a:gd name="T25" fmla="*/ 42 h 135"/>
                  <a:gd name="T26" fmla="*/ 295 w 375"/>
                  <a:gd name="T27" fmla="*/ 33 h 135"/>
                  <a:gd name="T28" fmla="*/ 316 w 375"/>
                  <a:gd name="T29" fmla="*/ 23 h 135"/>
                  <a:gd name="T30" fmla="*/ 333 w 375"/>
                  <a:gd name="T31" fmla="*/ 14 h 135"/>
                  <a:gd name="T32" fmla="*/ 348 w 375"/>
                  <a:gd name="T33" fmla="*/ 6 h 135"/>
                  <a:gd name="T34" fmla="*/ 360 w 375"/>
                  <a:gd name="T35" fmla="*/ 2 h 135"/>
                  <a:gd name="T36" fmla="*/ 368 w 375"/>
                  <a:gd name="T37" fmla="*/ 0 h 135"/>
                  <a:gd name="T38" fmla="*/ 373 w 375"/>
                  <a:gd name="T39" fmla="*/ 4 h 135"/>
                  <a:gd name="T40" fmla="*/ 375 w 375"/>
                  <a:gd name="T41" fmla="*/ 13 h 135"/>
                  <a:gd name="T42" fmla="*/ 375 w 375"/>
                  <a:gd name="T43" fmla="*/ 24 h 135"/>
                  <a:gd name="T44" fmla="*/ 371 w 375"/>
                  <a:gd name="T45" fmla="*/ 38 h 135"/>
                  <a:gd name="T46" fmla="*/ 366 w 375"/>
                  <a:gd name="T47" fmla="*/ 53 h 135"/>
                  <a:gd name="T48" fmla="*/ 357 w 375"/>
                  <a:gd name="T49" fmla="*/ 67 h 135"/>
                  <a:gd name="T50" fmla="*/ 346 w 375"/>
                  <a:gd name="T51" fmla="*/ 82 h 135"/>
                  <a:gd name="T52" fmla="*/ 330 w 375"/>
                  <a:gd name="T53" fmla="*/ 96 h 135"/>
                  <a:gd name="T54" fmla="*/ 311 w 375"/>
                  <a:gd name="T55" fmla="*/ 109 h 135"/>
                  <a:gd name="T56" fmla="*/ 289 w 375"/>
                  <a:gd name="T57" fmla="*/ 119 h 135"/>
                  <a:gd name="T58" fmla="*/ 260 w 375"/>
                  <a:gd name="T59" fmla="*/ 128 h 135"/>
                  <a:gd name="T60" fmla="*/ 227 w 375"/>
                  <a:gd name="T61" fmla="*/ 133 h 135"/>
                  <a:gd name="T62" fmla="*/ 187 w 375"/>
                  <a:gd name="T63" fmla="*/ 135 h 135"/>
                  <a:gd name="T64" fmla="*/ 148 w 375"/>
                  <a:gd name="T65" fmla="*/ 133 h 135"/>
                  <a:gd name="T66" fmla="*/ 115 w 375"/>
                  <a:gd name="T67" fmla="*/ 128 h 135"/>
                  <a:gd name="T68" fmla="*/ 86 w 375"/>
                  <a:gd name="T69" fmla="*/ 119 h 135"/>
                  <a:gd name="T70" fmla="*/ 63 w 375"/>
                  <a:gd name="T71" fmla="*/ 109 h 135"/>
                  <a:gd name="T72" fmla="*/ 44 w 375"/>
                  <a:gd name="T73" fmla="*/ 96 h 135"/>
                  <a:gd name="T74" fmla="*/ 29 w 375"/>
                  <a:gd name="T75" fmla="*/ 82 h 135"/>
                  <a:gd name="T76" fmla="*/ 18 w 375"/>
                  <a:gd name="T77" fmla="*/ 67 h 135"/>
                  <a:gd name="T78" fmla="*/ 9 w 375"/>
                  <a:gd name="T79" fmla="*/ 53 h 135"/>
                  <a:gd name="T80" fmla="*/ 4 w 375"/>
                  <a:gd name="T81" fmla="*/ 38 h 135"/>
                  <a:gd name="T82" fmla="*/ 0 w 375"/>
                  <a:gd name="T83" fmla="*/ 24 h 135"/>
                  <a:gd name="T84" fmla="*/ 0 w 375"/>
                  <a:gd name="T85" fmla="*/ 13 h 135"/>
                  <a:gd name="T86" fmla="*/ 1 w 375"/>
                  <a:gd name="T87" fmla="*/ 4 h 135"/>
                  <a:gd name="T88" fmla="*/ 6 w 375"/>
                  <a:gd name="T8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5" h="135">
                    <a:moveTo>
                      <a:pt x="6" y="0"/>
                    </a:moveTo>
                    <a:lnTo>
                      <a:pt x="15" y="2"/>
                    </a:lnTo>
                    <a:lnTo>
                      <a:pt x="27" y="6"/>
                    </a:lnTo>
                    <a:lnTo>
                      <a:pt x="41" y="14"/>
                    </a:lnTo>
                    <a:lnTo>
                      <a:pt x="58" y="23"/>
                    </a:lnTo>
                    <a:lnTo>
                      <a:pt x="80" y="33"/>
                    </a:lnTo>
                    <a:lnTo>
                      <a:pt x="103" y="42"/>
                    </a:lnTo>
                    <a:lnTo>
                      <a:pt x="128" y="49"/>
                    </a:lnTo>
                    <a:lnTo>
                      <a:pt x="157" y="56"/>
                    </a:lnTo>
                    <a:lnTo>
                      <a:pt x="187" y="57"/>
                    </a:lnTo>
                    <a:lnTo>
                      <a:pt x="218" y="56"/>
                    </a:lnTo>
                    <a:lnTo>
                      <a:pt x="247" y="49"/>
                    </a:lnTo>
                    <a:lnTo>
                      <a:pt x="272" y="42"/>
                    </a:lnTo>
                    <a:lnTo>
                      <a:pt x="295" y="33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48" y="6"/>
                    </a:lnTo>
                    <a:lnTo>
                      <a:pt x="360" y="2"/>
                    </a:lnTo>
                    <a:lnTo>
                      <a:pt x="368" y="0"/>
                    </a:lnTo>
                    <a:lnTo>
                      <a:pt x="373" y="4"/>
                    </a:lnTo>
                    <a:lnTo>
                      <a:pt x="375" y="13"/>
                    </a:lnTo>
                    <a:lnTo>
                      <a:pt x="375" y="24"/>
                    </a:lnTo>
                    <a:lnTo>
                      <a:pt x="371" y="38"/>
                    </a:lnTo>
                    <a:lnTo>
                      <a:pt x="366" y="53"/>
                    </a:lnTo>
                    <a:lnTo>
                      <a:pt x="357" y="67"/>
                    </a:lnTo>
                    <a:lnTo>
                      <a:pt x="346" y="82"/>
                    </a:lnTo>
                    <a:lnTo>
                      <a:pt x="330" y="96"/>
                    </a:lnTo>
                    <a:lnTo>
                      <a:pt x="311" y="109"/>
                    </a:lnTo>
                    <a:lnTo>
                      <a:pt x="289" y="119"/>
                    </a:lnTo>
                    <a:lnTo>
                      <a:pt x="260" y="128"/>
                    </a:lnTo>
                    <a:lnTo>
                      <a:pt x="227" y="133"/>
                    </a:lnTo>
                    <a:lnTo>
                      <a:pt x="187" y="135"/>
                    </a:lnTo>
                    <a:lnTo>
                      <a:pt x="148" y="133"/>
                    </a:lnTo>
                    <a:lnTo>
                      <a:pt x="115" y="128"/>
                    </a:lnTo>
                    <a:lnTo>
                      <a:pt x="86" y="119"/>
                    </a:lnTo>
                    <a:lnTo>
                      <a:pt x="63" y="109"/>
                    </a:lnTo>
                    <a:lnTo>
                      <a:pt x="44" y="96"/>
                    </a:lnTo>
                    <a:lnTo>
                      <a:pt x="29" y="82"/>
                    </a:lnTo>
                    <a:lnTo>
                      <a:pt x="18" y="67"/>
                    </a:lnTo>
                    <a:lnTo>
                      <a:pt x="9" y="53"/>
                    </a:lnTo>
                    <a:lnTo>
                      <a:pt x="4" y="38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1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74"/>
              <p:cNvSpPr>
                <a:spLocks/>
              </p:cNvSpPr>
              <p:nvPr/>
            </p:nvSpPr>
            <p:spPr bwMode="auto">
              <a:xfrm>
                <a:off x="1170" y="1944"/>
                <a:ext cx="43" cy="15"/>
              </a:xfrm>
              <a:custGeom>
                <a:avLst/>
                <a:gdLst>
                  <a:gd name="T0" fmla="*/ 128 w 129"/>
                  <a:gd name="T1" fmla="*/ 0 h 47"/>
                  <a:gd name="T2" fmla="*/ 129 w 129"/>
                  <a:gd name="T3" fmla="*/ 4 h 47"/>
                  <a:gd name="T4" fmla="*/ 129 w 129"/>
                  <a:gd name="T5" fmla="*/ 12 h 47"/>
                  <a:gd name="T6" fmla="*/ 125 w 129"/>
                  <a:gd name="T7" fmla="*/ 19 h 47"/>
                  <a:gd name="T8" fmla="*/ 120 w 129"/>
                  <a:gd name="T9" fmla="*/ 28 h 47"/>
                  <a:gd name="T10" fmla="*/ 112 w 129"/>
                  <a:gd name="T11" fmla="*/ 35 h 47"/>
                  <a:gd name="T12" fmla="*/ 101 w 129"/>
                  <a:gd name="T13" fmla="*/ 41 h 47"/>
                  <a:gd name="T14" fmla="*/ 85 w 129"/>
                  <a:gd name="T15" fmla="*/ 46 h 47"/>
                  <a:gd name="T16" fmla="*/ 64 w 129"/>
                  <a:gd name="T17" fmla="*/ 47 h 47"/>
                  <a:gd name="T18" fmla="*/ 44 w 129"/>
                  <a:gd name="T19" fmla="*/ 46 h 47"/>
                  <a:gd name="T20" fmla="*/ 28 w 129"/>
                  <a:gd name="T21" fmla="*/ 41 h 47"/>
                  <a:gd name="T22" fmla="*/ 16 w 129"/>
                  <a:gd name="T23" fmla="*/ 35 h 47"/>
                  <a:gd name="T24" fmla="*/ 9 w 129"/>
                  <a:gd name="T25" fmla="*/ 28 h 47"/>
                  <a:gd name="T26" fmla="*/ 4 w 129"/>
                  <a:gd name="T27" fmla="*/ 19 h 47"/>
                  <a:gd name="T28" fmla="*/ 0 w 129"/>
                  <a:gd name="T29" fmla="*/ 12 h 47"/>
                  <a:gd name="T30" fmla="*/ 0 w 129"/>
                  <a:gd name="T31" fmla="*/ 4 h 47"/>
                  <a:gd name="T32" fmla="*/ 1 w 129"/>
                  <a:gd name="T33" fmla="*/ 0 h 47"/>
                  <a:gd name="T34" fmla="*/ 5 w 129"/>
                  <a:gd name="T35" fmla="*/ 2 h 47"/>
                  <a:gd name="T36" fmla="*/ 13 w 129"/>
                  <a:gd name="T37" fmla="*/ 4 h 47"/>
                  <a:gd name="T38" fmla="*/ 21 w 129"/>
                  <a:gd name="T39" fmla="*/ 9 h 47"/>
                  <a:gd name="T40" fmla="*/ 34 w 129"/>
                  <a:gd name="T41" fmla="*/ 14 h 47"/>
                  <a:gd name="T42" fmla="*/ 48 w 129"/>
                  <a:gd name="T43" fmla="*/ 18 h 47"/>
                  <a:gd name="T44" fmla="*/ 64 w 129"/>
                  <a:gd name="T45" fmla="*/ 21 h 47"/>
                  <a:gd name="T46" fmla="*/ 81 w 129"/>
                  <a:gd name="T47" fmla="*/ 18 h 47"/>
                  <a:gd name="T48" fmla="*/ 95 w 129"/>
                  <a:gd name="T49" fmla="*/ 14 h 47"/>
                  <a:gd name="T50" fmla="*/ 107 w 129"/>
                  <a:gd name="T51" fmla="*/ 9 h 47"/>
                  <a:gd name="T52" fmla="*/ 116 w 129"/>
                  <a:gd name="T53" fmla="*/ 4 h 47"/>
                  <a:gd name="T54" fmla="*/ 124 w 129"/>
                  <a:gd name="T55" fmla="*/ 2 h 47"/>
                  <a:gd name="T56" fmla="*/ 128 w 129"/>
                  <a:gd name="T5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47">
                    <a:moveTo>
                      <a:pt x="128" y="0"/>
                    </a:moveTo>
                    <a:lnTo>
                      <a:pt x="129" y="4"/>
                    </a:lnTo>
                    <a:lnTo>
                      <a:pt x="129" y="12"/>
                    </a:lnTo>
                    <a:lnTo>
                      <a:pt x="125" y="19"/>
                    </a:lnTo>
                    <a:lnTo>
                      <a:pt x="120" y="28"/>
                    </a:lnTo>
                    <a:lnTo>
                      <a:pt x="112" y="35"/>
                    </a:lnTo>
                    <a:lnTo>
                      <a:pt x="101" y="41"/>
                    </a:lnTo>
                    <a:lnTo>
                      <a:pt x="85" y="46"/>
                    </a:lnTo>
                    <a:lnTo>
                      <a:pt x="64" y="47"/>
                    </a:lnTo>
                    <a:lnTo>
                      <a:pt x="44" y="46"/>
                    </a:lnTo>
                    <a:lnTo>
                      <a:pt x="28" y="41"/>
                    </a:lnTo>
                    <a:lnTo>
                      <a:pt x="16" y="35"/>
                    </a:lnTo>
                    <a:lnTo>
                      <a:pt x="9" y="28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13" y="4"/>
                    </a:lnTo>
                    <a:lnTo>
                      <a:pt x="21" y="9"/>
                    </a:lnTo>
                    <a:lnTo>
                      <a:pt x="34" y="14"/>
                    </a:lnTo>
                    <a:lnTo>
                      <a:pt x="48" y="18"/>
                    </a:lnTo>
                    <a:lnTo>
                      <a:pt x="64" y="21"/>
                    </a:lnTo>
                    <a:lnTo>
                      <a:pt x="81" y="18"/>
                    </a:lnTo>
                    <a:lnTo>
                      <a:pt x="95" y="14"/>
                    </a:lnTo>
                    <a:lnTo>
                      <a:pt x="107" y="9"/>
                    </a:lnTo>
                    <a:lnTo>
                      <a:pt x="116" y="4"/>
                    </a:lnTo>
                    <a:lnTo>
                      <a:pt x="12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75"/>
              <p:cNvSpPr>
                <a:spLocks/>
              </p:cNvSpPr>
              <p:nvPr/>
            </p:nvSpPr>
            <p:spPr bwMode="auto">
              <a:xfrm>
                <a:off x="1093" y="1895"/>
                <a:ext cx="198" cy="32"/>
              </a:xfrm>
              <a:custGeom>
                <a:avLst/>
                <a:gdLst>
                  <a:gd name="T0" fmla="*/ 3 w 595"/>
                  <a:gd name="T1" fmla="*/ 0 h 97"/>
                  <a:gd name="T2" fmla="*/ 9 w 595"/>
                  <a:gd name="T3" fmla="*/ 0 h 97"/>
                  <a:gd name="T4" fmla="*/ 20 w 595"/>
                  <a:gd name="T5" fmla="*/ 3 h 97"/>
                  <a:gd name="T6" fmla="*/ 35 w 595"/>
                  <a:gd name="T7" fmla="*/ 8 h 97"/>
                  <a:gd name="T8" fmla="*/ 56 w 595"/>
                  <a:gd name="T9" fmla="*/ 15 h 97"/>
                  <a:gd name="T10" fmla="*/ 78 w 595"/>
                  <a:gd name="T11" fmla="*/ 24 h 97"/>
                  <a:gd name="T12" fmla="*/ 106 w 595"/>
                  <a:gd name="T13" fmla="*/ 31 h 97"/>
                  <a:gd name="T14" fmla="*/ 138 w 595"/>
                  <a:gd name="T15" fmla="*/ 40 h 97"/>
                  <a:gd name="T16" fmla="*/ 172 w 595"/>
                  <a:gd name="T17" fmla="*/ 46 h 97"/>
                  <a:gd name="T18" fmla="*/ 211 w 595"/>
                  <a:gd name="T19" fmla="*/ 53 h 97"/>
                  <a:gd name="T20" fmla="*/ 253 w 595"/>
                  <a:gd name="T21" fmla="*/ 57 h 97"/>
                  <a:gd name="T22" fmla="*/ 297 w 595"/>
                  <a:gd name="T23" fmla="*/ 59 h 97"/>
                  <a:gd name="T24" fmla="*/ 342 w 595"/>
                  <a:gd name="T25" fmla="*/ 57 h 97"/>
                  <a:gd name="T26" fmla="*/ 383 w 595"/>
                  <a:gd name="T27" fmla="*/ 53 h 97"/>
                  <a:gd name="T28" fmla="*/ 423 w 595"/>
                  <a:gd name="T29" fmla="*/ 46 h 97"/>
                  <a:gd name="T30" fmla="*/ 457 w 595"/>
                  <a:gd name="T31" fmla="*/ 40 h 97"/>
                  <a:gd name="T32" fmla="*/ 489 w 595"/>
                  <a:gd name="T33" fmla="*/ 31 h 97"/>
                  <a:gd name="T34" fmla="*/ 516 w 595"/>
                  <a:gd name="T35" fmla="*/ 24 h 97"/>
                  <a:gd name="T36" fmla="*/ 539 w 595"/>
                  <a:gd name="T37" fmla="*/ 15 h 97"/>
                  <a:gd name="T38" fmla="*/ 559 w 595"/>
                  <a:gd name="T39" fmla="*/ 8 h 97"/>
                  <a:gd name="T40" fmla="*/ 575 w 595"/>
                  <a:gd name="T41" fmla="*/ 3 h 97"/>
                  <a:gd name="T42" fmla="*/ 586 w 595"/>
                  <a:gd name="T43" fmla="*/ 0 h 97"/>
                  <a:gd name="T44" fmla="*/ 592 w 595"/>
                  <a:gd name="T45" fmla="*/ 0 h 97"/>
                  <a:gd name="T46" fmla="*/ 595 w 595"/>
                  <a:gd name="T47" fmla="*/ 2 h 97"/>
                  <a:gd name="T48" fmla="*/ 594 w 595"/>
                  <a:gd name="T49" fmla="*/ 7 h 97"/>
                  <a:gd name="T50" fmla="*/ 591 w 595"/>
                  <a:gd name="T51" fmla="*/ 15 h 97"/>
                  <a:gd name="T52" fmla="*/ 585 w 595"/>
                  <a:gd name="T53" fmla="*/ 22 h 97"/>
                  <a:gd name="T54" fmla="*/ 576 w 595"/>
                  <a:gd name="T55" fmla="*/ 31 h 97"/>
                  <a:gd name="T56" fmla="*/ 563 w 595"/>
                  <a:gd name="T57" fmla="*/ 41 h 97"/>
                  <a:gd name="T58" fmla="*/ 547 w 595"/>
                  <a:gd name="T59" fmla="*/ 51 h 97"/>
                  <a:gd name="T60" fmla="*/ 526 w 595"/>
                  <a:gd name="T61" fmla="*/ 62 h 97"/>
                  <a:gd name="T62" fmla="*/ 502 w 595"/>
                  <a:gd name="T63" fmla="*/ 70 h 97"/>
                  <a:gd name="T64" fmla="*/ 472 w 595"/>
                  <a:gd name="T65" fmla="*/ 79 h 97"/>
                  <a:gd name="T66" fmla="*/ 438 w 595"/>
                  <a:gd name="T67" fmla="*/ 86 h 97"/>
                  <a:gd name="T68" fmla="*/ 397 w 595"/>
                  <a:gd name="T69" fmla="*/ 92 h 97"/>
                  <a:gd name="T70" fmla="*/ 351 w 595"/>
                  <a:gd name="T71" fmla="*/ 96 h 97"/>
                  <a:gd name="T72" fmla="*/ 297 w 595"/>
                  <a:gd name="T73" fmla="*/ 97 h 97"/>
                  <a:gd name="T74" fmla="*/ 244 w 595"/>
                  <a:gd name="T75" fmla="*/ 96 h 97"/>
                  <a:gd name="T76" fmla="*/ 197 w 595"/>
                  <a:gd name="T77" fmla="*/ 92 h 97"/>
                  <a:gd name="T78" fmla="*/ 157 w 595"/>
                  <a:gd name="T79" fmla="*/ 86 h 97"/>
                  <a:gd name="T80" fmla="*/ 123 w 595"/>
                  <a:gd name="T81" fmla="*/ 79 h 97"/>
                  <a:gd name="T82" fmla="*/ 92 w 595"/>
                  <a:gd name="T83" fmla="*/ 70 h 97"/>
                  <a:gd name="T84" fmla="*/ 68 w 595"/>
                  <a:gd name="T85" fmla="*/ 62 h 97"/>
                  <a:gd name="T86" fmla="*/ 48 w 595"/>
                  <a:gd name="T87" fmla="*/ 51 h 97"/>
                  <a:gd name="T88" fmla="*/ 32 w 595"/>
                  <a:gd name="T89" fmla="*/ 41 h 97"/>
                  <a:gd name="T90" fmla="*/ 19 w 595"/>
                  <a:gd name="T91" fmla="*/ 31 h 97"/>
                  <a:gd name="T92" fmla="*/ 10 w 595"/>
                  <a:gd name="T93" fmla="*/ 22 h 97"/>
                  <a:gd name="T94" fmla="*/ 4 w 595"/>
                  <a:gd name="T95" fmla="*/ 15 h 97"/>
                  <a:gd name="T96" fmla="*/ 1 w 595"/>
                  <a:gd name="T97" fmla="*/ 7 h 97"/>
                  <a:gd name="T98" fmla="*/ 0 w 595"/>
                  <a:gd name="T99" fmla="*/ 2 h 97"/>
                  <a:gd name="T100" fmla="*/ 3 w 595"/>
                  <a:gd name="T10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" h="97">
                    <a:moveTo>
                      <a:pt x="3" y="0"/>
                    </a:moveTo>
                    <a:lnTo>
                      <a:pt x="9" y="0"/>
                    </a:lnTo>
                    <a:lnTo>
                      <a:pt x="20" y="3"/>
                    </a:lnTo>
                    <a:lnTo>
                      <a:pt x="35" y="8"/>
                    </a:lnTo>
                    <a:lnTo>
                      <a:pt x="56" y="15"/>
                    </a:lnTo>
                    <a:lnTo>
                      <a:pt x="78" y="24"/>
                    </a:lnTo>
                    <a:lnTo>
                      <a:pt x="106" y="31"/>
                    </a:lnTo>
                    <a:lnTo>
                      <a:pt x="138" y="40"/>
                    </a:lnTo>
                    <a:lnTo>
                      <a:pt x="172" y="46"/>
                    </a:lnTo>
                    <a:lnTo>
                      <a:pt x="211" y="53"/>
                    </a:lnTo>
                    <a:lnTo>
                      <a:pt x="253" y="57"/>
                    </a:lnTo>
                    <a:lnTo>
                      <a:pt x="297" y="59"/>
                    </a:lnTo>
                    <a:lnTo>
                      <a:pt x="342" y="57"/>
                    </a:lnTo>
                    <a:lnTo>
                      <a:pt x="383" y="53"/>
                    </a:lnTo>
                    <a:lnTo>
                      <a:pt x="423" y="46"/>
                    </a:lnTo>
                    <a:lnTo>
                      <a:pt x="457" y="40"/>
                    </a:lnTo>
                    <a:lnTo>
                      <a:pt x="489" y="31"/>
                    </a:lnTo>
                    <a:lnTo>
                      <a:pt x="516" y="24"/>
                    </a:lnTo>
                    <a:lnTo>
                      <a:pt x="539" y="15"/>
                    </a:lnTo>
                    <a:lnTo>
                      <a:pt x="559" y="8"/>
                    </a:lnTo>
                    <a:lnTo>
                      <a:pt x="575" y="3"/>
                    </a:lnTo>
                    <a:lnTo>
                      <a:pt x="586" y="0"/>
                    </a:lnTo>
                    <a:lnTo>
                      <a:pt x="592" y="0"/>
                    </a:lnTo>
                    <a:lnTo>
                      <a:pt x="595" y="2"/>
                    </a:lnTo>
                    <a:lnTo>
                      <a:pt x="594" y="7"/>
                    </a:lnTo>
                    <a:lnTo>
                      <a:pt x="591" y="15"/>
                    </a:lnTo>
                    <a:lnTo>
                      <a:pt x="585" y="22"/>
                    </a:lnTo>
                    <a:lnTo>
                      <a:pt x="576" y="31"/>
                    </a:lnTo>
                    <a:lnTo>
                      <a:pt x="563" y="41"/>
                    </a:lnTo>
                    <a:lnTo>
                      <a:pt x="547" y="51"/>
                    </a:lnTo>
                    <a:lnTo>
                      <a:pt x="526" y="62"/>
                    </a:lnTo>
                    <a:lnTo>
                      <a:pt x="502" y="70"/>
                    </a:lnTo>
                    <a:lnTo>
                      <a:pt x="472" y="79"/>
                    </a:lnTo>
                    <a:lnTo>
                      <a:pt x="438" y="86"/>
                    </a:lnTo>
                    <a:lnTo>
                      <a:pt x="397" y="92"/>
                    </a:lnTo>
                    <a:lnTo>
                      <a:pt x="351" y="96"/>
                    </a:lnTo>
                    <a:lnTo>
                      <a:pt x="297" y="97"/>
                    </a:lnTo>
                    <a:lnTo>
                      <a:pt x="244" y="96"/>
                    </a:lnTo>
                    <a:lnTo>
                      <a:pt x="197" y="92"/>
                    </a:lnTo>
                    <a:lnTo>
                      <a:pt x="157" y="86"/>
                    </a:lnTo>
                    <a:lnTo>
                      <a:pt x="123" y="79"/>
                    </a:lnTo>
                    <a:lnTo>
                      <a:pt x="92" y="70"/>
                    </a:lnTo>
                    <a:lnTo>
                      <a:pt x="68" y="62"/>
                    </a:lnTo>
                    <a:lnTo>
                      <a:pt x="48" y="51"/>
                    </a:lnTo>
                    <a:lnTo>
                      <a:pt x="32" y="41"/>
                    </a:lnTo>
                    <a:lnTo>
                      <a:pt x="19" y="31"/>
                    </a:lnTo>
                    <a:lnTo>
                      <a:pt x="10" y="22"/>
                    </a:lnTo>
                    <a:lnTo>
                      <a:pt x="4" y="15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76"/>
              <p:cNvSpPr>
                <a:spLocks/>
              </p:cNvSpPr>
              <p:nvPr/>
            </p:nvSpPr>
            <p:spPr bwMode="auto">
              <a:xfrm>
                <a:off x="734" y="2105"/>
                <a:ext cx="458" cy="237"/>
              </a:xfrm>
              <a:custGeom>
                <a:avLst/>
                <a:gdLst>
                  <a:gd name="T0" fmla="*/ 1372 w 1372"/>
                  <a:gd name="T1" fmla="*/ 0 h 711"/>
                  <a:gd name="T2" fmla="*/ 1372 w 1372"/>
                  <a:gd name="T3" fmla="*/ 711 h 711"/>
                  <a:gd name="T4" fmla="*/ 0 w 1372"/>
                  <a:gd name="T5" fmla="*/ 711 h 711"/>
                  <a:gd name="T6" fmla="*/ 4 w 1372"/>
                  <a:gd name="T7" fmla="*/ 673 h 711"/>
                  <a:gd name="T8" fmla="*/ 17 w 1372"/>
                  <a:gd name="T9" fmla="*/ 634 h 711"/>
                  <a:gd name="T10" fmla="*/ 36 w 1372"/>
                  <a:gd name="T11" fmla="*/ 593 h 711"/>
                  <a:gd name="T12" fmla="*/ 62 w 1372"/>
                  <a:gd name="T13" fmla="*/ 552 h 711"/>
                  <a:gd name="T14" fmla="*/ 95 w 1372"/>
                  <a:gd name="T15" fmla="*/ 510 h 711"/>
                  <a:gd name="T16" fmla="*/ 135 w 1372"/>
                  <a:gd name="T17" fmla="*/ 468 h 711"/>
                  <a:gd name="T18" fmla="*/ 179 w 1372"/>
                  <a:gd name="T19" fmla="*/ 426 h 711"/>
                  <a:gd name="T20" fmla="*/ 230 w 1372"/>
                  <a:gd name="T21" fmla="*/ 384 h 711"/>
                  <a:gd name="T22" fmla="*/ 285 w 1372"/>
                  <a:gd name="T23" fmla="*/ 344 h 711"/>
                  <a:gd name="T24" fmla="*/ 345 w 1372"/>
                  <a:gd name="T25" fmla="*/ 305 h 711"/>
                  <a:gd name="T26" fmla="*/ 409 w 1372"/>
                  <a:gd name="T27" fmla="*/ 267 h 711"/>
                  <a:gd name="T28" fmla="*/ 478 w 1372"/>
                  <a:gd name="T29" fmla="*/ 229 h 711"/>
                  <a:gd name="T30" fmla="*/ 550 w 1372"/>
                  <a:gd name="T31" fmla="*/ 193 h 711"/>
                  <a:gd name="T32" fmla="*/ 624 w 1372"/>
                  <a:gd name="T33" fmla="*/ 160 h 711"/>
                  <a:gd name="T34" fmla="*/ 702 w 1372"/>
                  <a:gd name="T35" fmla="*/ 130 h 711"/>
                  <a:gd name="T36" fmla="*/ 781 w 1372"/>
                  <a:gd name="T37" fmla="*/ 102 h 711"/>
                  <a:gd name="T38" fmla="*/ 864 w 1372"/>
                  <a:gd name="T39" fmla="*/ 77 h 711"/>
                  <a:gd name="T40" fmla="*/ 947 w 1372"/>
                  <a:gd name="T41" fmla="*/ 54 h 711"/>
                  <a:gd name="T42" fmla="*/ 1031 w 1372"/>
                  <a:gd name="T43" fmla="*/ 35 h 711"/>
                  <a:gd name="T44" fmla="*/ 1117 w 1372"/>
                  <a:gd name="T45" fmla="*/ 20 h 711"/>
                  <a:gd name="T46" fmla="*/ 1202 w 1372"/>
                  <a:gd name="T47" fmla="*/ 9 h 711"/>
                  <a:gd name="T48" fmla="*/ 1288 w 1372"/>
                  <a:gd name="T49" fmla="*/ 2 h 711"/>
                  <a:gd name="T50" fmla="*/ 1372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1372" y="0"/>
                    </a:moveTo>
                    <a:lnTo>
                      <a:pt x="1372" y="711"/>
                    </a:lnTo>
                    <a:lnTo>
                      <a:pt x="0" y="711"/>
                    </a:lnTo>
                    <a:lnTo>
                      <a:pt x="4" y="673"/>
                    </a:lnTo>
                    <a:lnTo>
                      <a:pt x="17" y="634"/>
                    </a:lnTo>
                    <a:lnTo>
                      <a:pt x="36" y="593"/>
                    </a:lnTo>
                    <a:lnTo>
                      <a:pt x="62" y="552"/>
                    </a:lnTo>
                    <a:lnTo>
                      <a:pt x="95" y="510"/>
                    </a:lnTo>
                    <a:lnTo>
                      <a:pt x="135" y="468"/>
                    </a:lnTo>
                    <a:lnTo>
                      <a:pt x="179" y="426"/>
                    </a:lnTo>
                    <a:lnTo>
                      <a:pt x="230" y="384"/>
                    </a:lnTo>
                    <a:lnTo>
                      <a:pt x="285" y="344"/>
                    </a:lnTo>
                    <a:lnTo>
                      <a:pt x="345" y="305"/>
                    </a:lnTo>
                    <a:lnTo>
                      <a:pt x="409" y="267"/>
                    </a:lnTo>
                    <a:lnTo>
                      <a:pt x="478" y="229"/>
                    </a:lnTo>
                    <a:lnTo>
                      <a:pt x="550" y="193"/>
                    </a:lnTo>
                    <a:lnTo>
                      <a:pt x="624" y="160"/>
                    </a:lnTo>
                    <a:lnTo>
                      <a:pt x="702" y="130"/>
                    </a:lnTo>
                    <a:lnTo>
                      <a:pt x="781" y="102"/>
                    </a:lnTo>
                    <a:lnTo>
                      <a:pt x="864" y="77"/>
                    </a:lnTo>
                    <a:lnTo>
                      <a:pt x="947" y="54"/>
                    </a:lnTo>
                    <a:lnTo>
                      <a:pt x="1031" y="35"/>
                    </a:lnTo>
                    <a:lnTo>
                      <a:pt x="1117" y="20"/>
                    </a:lnTo>
                    <a:lnTo>
                      <a:pt x="1202" y="9"/>
                    </a:lnTo>
                    <a:lnTo>
                      <a:pt x="1288" y="2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77"/>
              <p:cNvSpPr>
                <a:spLocks/>
              </p:cNvSpPr>
              <p:nvPr/>
            </p:nvSpPr>
            <p:spPr bwMode="auto">
              <a:xfrm>
                <a:off x="1192" y="2105"/>
                <a:ext cx="457" cy="237"/>
              </a:xfrm>
              <a:custGeom>
                <a:avLst/>
                <a:gdLst>
                  <a:gd name="T0" fmla="*/ 0 w 1372"/>
                  <a:gd name="T1" fmla="*/ 0 h 711"/>
                  <a:gd name="T2" fmla="*/ 85 w 1372"/>
                  <a:gd name="T3" fmla="*/ 2 h 711"/>
                  <a:gd name="T4" fmla="*/ 171 w 1372"/>
                  <a:gd name="T5" fmla="*/ 9 h 711"/>
                  <a:gd name="T6" fmla="*/ 256 w 1372"/>
                  <a:gd name="T7" fmla="*/ 20 h 711"/>
                  <a:gd name="T8" fmla="*/ 342 w 1372"/>
                  <a:gd name="T9" fmla="*/ 35 h 711"/>
                  <a:gd name="T10" fmla="*/ 426 w 1372"/>
                  <a:gd name="T11" fmla="*/ 54 h 711"/>
                  <a:gd name="T12" fmla="*/ 509 w 1372"/>
                  <a:gd name="T13" fmla="*/ 77 h 711"/>
                  <a:gd name="T14" fmla="*/ 591 w 1372"/>
                  <a:gd name="T15" fmla="*/ 102 h 711"/>
                  <a:gd name="T16" fmla="*/ 671 w 1372"/>
                  <a:gd name="T17" fmla="*/ 130 h 711"/>
                  <a:gd name="T18" fmla="*/ 748 w 1372"/>
                  <a:gd name="T19" fmla="*/ 160 h 711"/>
                  <a:gd name="T20" fmla="*/ 823 w 1372"/>
                  <a:gd name="T21" fmla="*/ 193 h 711"/>
                  <a:gd name="T22" fmla="*/ 895 w 1372"/>
                  <a:gd name="T23" fmla="*/ 229 h 711"/>
                  <a:gd name="T24" fmla="*/ 964 w 1372"/>
                  <a:gd name="T25" fmla="*/ 267 h 711"/>
                  <a:gd name="T26" fmla="*/ 1028 w 1372"/>
                  <a:gd name="T27" fmla="*/ 305 h 711"/>
                  <a:gd name="T28" fmla="*/ 1088 w 1372"/>
                  <a:gd name="T29" fmla="*/ 344 h 711"/>
                  <a:gd name="T30" fmla="*/ 1143 w 1372"/>
                  <a:gd name="T31" fmla="*/ 384 h 711"/>
                  <a:gd name="T32" fmla="*/ 1194 w 1372"/>
                  <a:gd name="T33" fmla="*/ 426 h 711"/>
                  <a:gd name="T34" fmla="*/ 1238 w 1372"/>
                  <a:gd name="T35" fmla="*/ 468 h 711"/>
                  <a:gd name="T36" fmla="*/ 1277 w 1372"/>
                  <a:gd name="T37" fmla="*/ 510 h 711"/>
                  <a:gd name="T38" fmla="*/ 1310 w 1372"/>
                  <a:gd name="T39" fmla="*/ 552 h 711"/>
                  <a:gd name="T40" fmla="*/ 1337 w 1372"/>
                  <a:gd name="T41" fmla="*/ 593 h 711"/>
                  <a:gd name="T42" fmla="*/ 1356 w 1372"/>
                  <a:gd name="T43" fmla="*/ 634 h 711"/>
                  <a:gd name="T44" fmla="*/ 1367 w 1372"/>
                  <a:gd name="T45" fmla="*/ 673 h 711"/>
                  <a:gd name="T46" fmla="*/ 1372 w 1372"/>
                  <a:gd name="T47" fmla="*/ 711 h 711"/>
                  <a:gd name="T48" fmla="*/ 0 w 1372"/>
                  <a:gd name="T49" fmla="*/ 711 h 711"/>
                  <a:gd name="T50" fmla="*/ 0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0" y="0"/>
                    </a:moveTo>
                    <a:lnTo>
                      <a:pt x="85" y="2"/>
                    </a:lnTo>
                    <a:lnTo>
                      <a:pt x="171" y="9"/>
                    </a:lnTo>
                    <a:lnTo>
                      <a:pt x="256" y="20"/>
                    </a:lnTo>
                    <a:lnTo>
                      <a:pt x="342" y="35"/>
                    </a:lnTo>
                    <a:lnTo>
                      <a:pt x="426" y="54"/>
                    </a:lnTo>
                    <a:lnTo>
                      <a:pt x="509" y="77"/>
                    </a:lnTo>
                    <a:lnTo>
                      <a:pt x="591" y="102"/>
                    </a:lnTo>
                    <a:lnTo>
                      <a:pt x="671" y="130"/>
                    </a:lnTo>
                    <a:lnTo>
                      <a:pt x="748" y="160"/>
                    </a:lnTo>
                    <a:lnTo>
                      <a:pt x="823" y="193"/>
                    </a:lnTo>
                    <a:lnTo>
                      <a:pt x="895" y="229"/>
                    </a:lnTo>
                    <a:lnTo>
                      <a:pt x="964" y="267"/>
                    </a:lnTo>
                    <a:lnTo>
                      <a:pt x="1028" y="305"/>
                    </a:lnTo>
                    <a:lnTo>
                      <a:pt x="1088" y="344"/>
                    </a:lnTo>
                    <a:lnTo>
                      <a:pt x="1143" y="384"/>
                    </a:lnTo>
                    <a:lnTo>
                      <a:pt x="1194" y="426"/>
                    </a:lnTo>
                    <a:lnTo>
                      <a:pt x="1238" y="468"/>
                    </a:lnTo>
                    <a:lnTo>
                      <a:pt x="1277" y="510"/>
                    </a:lnTo>
                    <a:lnTo>
                      <a:pt x="1310" y="552"/>
                    </a:lnTo>
                    <a:lnTo>
                      <a:pt x="1337" y="593"/>
                    </a:lnTo>
                    <a:lnTo>
                      <a:pt x="1356" y="634"/>
                    </a:lnTo>
                    <a:lnTo>
                      <a:pt x="1367" y="673"/>
                    </a:lnTo>
                    <a:lnTo>
                      <a:pt x="1372" y="711"/>
                    </a:lnTo>
                    <a:lnTo>
                      <a:pt x="0" y="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8"/>
              <p:cNvSpPr>
                <a:spLocks/>
              </p:cNvSpPr>
              <p:nvPr/>
            </p:nvSpPr>
            <p:spPr bwMode="auto">
              <a:xfrm>
                <a:off x="648" y="958"/>
                <a:ext cx="1078" cy="947"/>
              </a:xfrm>
              <a:custGeom>
                <a:avLst/>
                <a:gdLst>
                  <a:gd name="T0" fmla="*/ 1953 w 3235"/>
                  <a:gd name="T1" fmla="*/ 64 h 2839"/>
                  <a:gd name="T2" fmla="*/ 2411 w 3235"/>
                  <a:gd name="T3" fmla="*/ 263 h 2839"/>
                  <a:gd name="T4" fmla="*/ 2748 w 3235"/>
                  <a:gd name="T5" fmla="*/ 522 h 2839"/>
                  <a:gd name="T6" fmla="*/ 2921 w 3235"/>
                  <a:gd name="T7" fmla="*/ 792 h 2839"/>
                  <a:gd name="T8" fmla="*/ 3107 w 3235"/>
                  <a:gd name="T9" fmla="*/ 1167 h 2839"/>
                  <a:gd name="T10" fmla="*/ 3229 w 3235"/>
                  <a:gd name="T11" fmla="*/ 1397 h 2839"/>
                  <a:gd name="T12" fmla="*/ 3153 w 3235"/>
                  <a:gd name="T13" fmla="*/ 1439 h 2839"/>
                  <a:gd name="T14" fmla="*/ 3024 w 3235"/>
                  <a:gd name="T15" fmla="*/ 1313 h 2839"/>
                  <a:gd name="T16" fmla="*/ 3012 w 3235"/>
                  <a:gd name="T17" fmla="*/ 1302 h 2839"/>
                  <a:gd name="T18" fmla="*/ 3068 w 3235"/>
                  <a:gd name="T19" fmla="*/ 1587 h 2839"/>
                  <a:gd name="T20" fmla="*/ 3065 w 3235"/>
                  <a:gd name="T21" fmla="*/ 2109 h 2839"/>
                  <a:gd name="T22" fmla="*/ 2927 w 3235"/>
                  <a:gd name="T23" fmla="*/ 2475 h 2839"/>
                  <a:gd name="T24" fmla="*/ 2711 w 3235"/>
                  <a:gd name="T25" fmla="*/ 2718 h 2839"/>
                  <a:gd name="T26" fmla="*/ 2557 w 3235"/>
                  <a:gd name="T27" fmla="*/ 2807 h 2839"/>
                  <a:gd name="T28" fmla="*/ 2607 w 3235"/>
                  <a:gd name="T29" fmla="*/ 2643 h 2839"/>
                  <a:gd name="T30" fmla="*/ 2633 w 3235"/>
                  <a:gd name="T31" fmla="*/ 2288 h 2839"/>
                  <a:gd name="T32" fmla="*/ 2598 w 3235"/>
                  <a:gd name="T33" fmla="*/ 2033 h 2839"/>
                  <a:gd name="T34" fmla="*/ 2565 w 3235"/>
                  <a:gd name="T35" fmla="*/ 2049 h 2839"/>
                  <a:gd name="T36" fmla="*/ 2502 w 3235"/>
                  <a:gd name="T37" fmla="*/ 2068 h 2839"/>
                  <a:gd name="T38" fmla="*/ 2441 w 3235"/>
                  <a:gd name="T39" fmla="*/ 1743 h 2839"/>
                  <a:gd name="T40" fmla="*/ 2300 w 3235"/>
                  <a:gd name="T41" fmla="*/ 1514 h 2839"/>
                  <a:gd name="T42" fmla="*/ 2219 w 3235"/>
                  <a:gd name="T43" fmla="*/ 1450 h 2839"/>
                  <a:gd name="T44" fmla="*/ 2246 w 3235"/>
                  <a:gd name="T45" fmla="*/ 1514 h 2839"/>
                  <a:gd name="T46" fmla="*/ 2203 w 3235"/>
                  <a:gd name="T47" fmla="*/ 1585 h 2839"/>
                  <a:gd name="T48" fmla="*/ 1798 w 3235"/>
                  <a:gd name="T49" fmla="*/ 1515 h 2839"/>
                  <a:gd name="T50" fmla="*/ 1550 w 3235"/>
                  <a:gd name="T51" fmla="*/ 1414 h 2839"/>
                  <a:gd name="T52" fmla="*/ 1539 w 3235"/>
                  <a:gd name="T53" fmla="*/ 1431 h 2839"/>
                  <a:gd name="T54" fmla="*/ 1564 w 3235"/>
                  <a:gd name="T55" fmla="*/ 1553 h 2839"/>
                  <a:gd name="T56" fmla="*/ 1368 w 3235"/>
                  <a:gd name="T57" fmla="*/ 1572 h 2839"/>
                  <a:gd name="T58" fmla="*/ 1056 w 3235"/>
                  <a:gd name="T59" fmla="*/ 1477 h 2839"/>
                  <a:gd name="T60" fmla="*/ 900 w 3235"/>
                  <a:gd name="T61" fmla="*/ 1401 h 2839"/>
                  <a:gd name="T62" fmla="*/ 852 w 3235"/>
                  <a:gd name="T63" fmla="*/ 1504 h 2839"/>
                  <a:gd name="T64" fmla="*/ 763 w 3235"/>
                  <a:gd name="T65" fmla="*/ 1801 h 2839"/>
                  <a:gd name="T66" fmla="*/ 733 w 3235"/>
                  <a:gd name="T67" fmla="*/ 2039 h 2839"/>
                  <a:gd name="T68" fmla="*/ 663 w 3235"/>
                  <a:gd name="T69" fmla="*/ 1983 h 2839"/>
                  <a:gd name="T70" fmla="*/ 638 w 3235"/>
                  <a:gd name="T71" fmla="*/ 1949 h 2839"/>
                  <a:gd name="T72" fmla="*/ 613 w 3235"/>
                  <a:gd name="T73" fmla="*/ 2225 h 2839"/>
                  <a:gd name="T74" fmla="*/ 647 w 3235"/>
                  <a:gd name="T75" fmla="*/ 2612 h 2839"/>
                  <a:gd name="T76" fmla="*/ 734 w 3235"/>
                  <a:gd name="T77" fmla="*/ 2836 h 2839"/>
                  <a:gd name="T78" fmla="*/ 611 w 3235"/>
                  <a:gd name="T79" fmla="*/ 2779 h 2839"/>
                  <a:gd name="T80" fmla="*/ 400 w 3235"/>
                  <a:gd name="T81" fmla="*/ 2574 h 2839"/>
                  <a:gd name="T82" fmla="*/ 233 w 3235"/>
                  <a:gd name="T83" fmla="*/ 2258 h 2839"/>
                  <a:gd name="T84" fmla="*/ 163 w 3235"/>
                  <a:gd name="T85" fmla="*/ 1654 h 2839"/>
                  <a:gd name="T86" fmla="*/ 189 w 3235"/>
                  <a:gd name="T87" fmla="*/ 1170 h 2839"/>
                  <a:gd name="T88" fmla="*/ 195 w 3235"/>
                  <a:gd name="T89" fmla="*/ 914 h 2839"/>
                  <a:gd name="T90" fmla="*/ 80 w 3235"/>
                  <a:gd name="T91" fmla="*/ 875 h 2839"/>
                  <a:gd name="T92" fmla="*/ 0 w 3235"/>
                  <a:gd name="T93" fmla="*/ 866 h 2839"/>
                  <a:gd name="T94" fmla="*/ 125 w 3235"/>
                  <a:gd name="T95" fmla="*/ 734 h 2839"/>
                  <a:gd name="T96" fmla="*/ 285 w 3235"/>
                  <a:gd name="T97" fmla="*/ 580 h 2839"/>
                  <a:gd name="T98" fmla="*/ 334 w 3235"/>
                  <a:gd name="T99" fmla="*/ 393 h 2839"/>
                  <a:gd name="T100" fmla="*/ 386 w 3235"/>
                  <a:gd name="T101" fmla="*/ 313 h 2839"/>
                  <a:gd name="T102" fmla="*/ 429 w 3235"/>
                  <a:gd name="T103" fmla="*/ 481 h 2839"/>
                  <a:gd name="T104" fmla="*/ 397 w 3235"/>
                  <a:gd name="T105" fmla="*/ 604 h 2839"/>
                  <a:gd name="T106" fmla="*/ 890 w 3235"/>
                  <a:gd name="T107" fmla="*/ 156 h 2839"/>
                  <a:gd name="T108" fmla="*/ 1426 w 3235"/>
                  <a:gd name="T109" fmla="*/ 3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5" h="2839">
                    <a:moveTo>
                      <a:pt x="1504" y="0"/>
                    </a:moveTo>
                    <a:lnTo>
                      <a:pt x="1581" y="2"/>
                    </a:lnTo>
                    <a:lnTo>
                      <a:pt x="1657" y="7"/>
                    </a:lnTo>
                    <a:lnTo>
                      <a:pt x="1733" y="17"/>
                    </a:lnTo>
                    <a:lnTo>
                      <a:pt x="1807" y="29"/>
                    </a:lnTo>
                    <a:lnTo>
                      <a:pt x="1881" y="45"/>
                    </a:lnTo>
                    <a:lnTo>
                      <a:pt x="1953" y="64"/>
                    </a:lnTo>
                    <a:lnTo>
                      <a:pt x="2024" y="86"/>
                    </a:lnTo>
                    <a:lnTo>
                      <a:pt x="2093" y="110"/>
                    </a:lnTo>
                    <a:lnTo>
                      <a:pt x="2160" y="137"/>
                    </a:lnTo>
                    <a:lnTo>
                      <a:pt x="2226" y="166"/>
                    </a:lnTo>
                    <a:lnTo>
                      <a:pt x="2291" y="196"/>
                    </a:lnTo>
                    <a:lnTo>
                      <a:pt x="2353" y="229"/>
                    </a:lnTo>
                    <a:lnTo>
                      <a:pt x="2411" y="263"/>
                    </a:lnTo>
                    <a:lnTo>
                      <a:pt x="2468" y="298"/>
                    </a:lnTo>
                    <a:lnTo>
                      <a:pt x="2522" y="334"/>
                    </a:lnTo>
                    <a:lnTo>
                      <a:pt x="2574" y="371"/>
                    </a:lnTo>
                    <a:lnTo>
                      <a:pt x="2622" y="408"/>
                    </a:lnTo>
                    <a:lnTo>
                      <a:pt x="2668" y="446"/>
                    </a:lnTo>
                    <a:lnTo>
                      <a:pt x="2710" y="484"/>
                    </a:lnTo>
                    <a:lnTo>
                      <a:pt x="2748" y="522"/>
                    </a:lnTo>
                    <a:lnTo>
                      <a:pt x="2782" y="558"/>
                    </a:lnTo>
                    <a:lnTo>
                      <a:pt x="2813" y="595"/>
                    </a:lnTo>
                    <a:lnTo>
                      <a:pt x="2840" y="630"/>
                    </a:lnTo>
                    <a:lnTo>
                      <a:pt x="2863" y="665"/>
                    </a:lnTo>
                    <a:lnTo>
                      <a:pt x="2882" y="699"/>
                    </a:lnTo>
                    <a:lnTo>
                      <a:pt x="2896" y="730"/>
                    </a:lnTo>
                    <a:lnTo>
                      <a:pt x="2921" y="792"/>
                    </a:lnTo>
                    <a:lnTo>
                      <a:pt x="2946" y="853"/>
                    </a:lnTo>
                    <a:lnTo>
                      <a:pt x="2973" y="911"/>
                    </a:lnTo>
                    <a:lnTo>
                      <a:pt x="3001" y="967"/>
                    </a:lnTo>
                    <a:lnTo>
                      <a:pt x="3027" y="1021"/>
                    </a:lnTo>
                    <a:lnTo>
                      <a:pt x="3055" y="1072"/>
                    </a:lnTo>
                    <a:lnTo>
                      <a:pt x="3082" y="1120"/>
                    </a:lnTo>
                    <a:lnTo>
                      <a:pt x="3107" y="1167"/>
                    </a:lnTo>
                    <a:lnTo>
                      <a:pt x="3131" y="1209"/>
                    </a:lnTo>
                    <a:lnTo>
                      <a:pt x="3154" y="1249"/>
                    </a:lnTo>
                    <a:lnTo>
                      <a:pt x="3174" y="1285"/>
                    </a:lnTo>
                    <a:lnTo>
                      <a:pt x="3193" y="1319"/>
                    </a:lnTo>
                    <a:lnTo>
                      <a:pt x="3208" y="1348"/>
                    </a:lnTo>
                    <a:lnTo>
                      <a:pt x="3220" y="1375"/>
                    </a:lnTo>
                    <a:lnTo>
                      <a:pt x="3229" y="1397"/>
                    </a:lnTo>
                    <a:lnTo>
                      <a:pt x="3234" y="1415"/>
                    </a:lnTo>
                    <a:lnTo>
                      <a:pt x="3235" y="1430"/>
                    </a:lnTo>
                    <a:lnTo>
                      <a:pt x="3231" y="1442"/>
                    </a:lnTo>
                    <a:lnTo>
                      <a:pt x="3222" y="1448"/>
                    </a:lnTo>
                    <a:lnTo>
                      <a:pt x="3208" y="1450"/>
                    </a:lnTo>
                    <a:lnTo>
                      <a:pt x="3181" y="1447"/>
                    </a:lnTo>
                    <a:lnTo>
                      <a:pt x="3153" y="1439"/>
                    </a:lnTo>
                    <a:lnTo>
                      <a:pt x="3129" y="1426"/>
                    </a:lnTo>
                    <a:lnTo>
                      <a:pt x="3106" y="1410"/>
                    </a:lnTo>
                    <a:lnTo>
                      <a:pt x="3084" y="1391"/>
                    </a:lnTo>
                    <a:lnTo>
                      <a:pt x="3067" y="1371"/>
                    </a:lnTo>
                    <a:lnTo>
                      <a:pt x="3050" y="1351"/>
                    </a:lnTo>
                    <a:lnTo>
                      <a:pt x="3036" y="1330"/>
                    </a:lnTo>
                    <a:lnTo>
                      <a:pt x="3024" y="1313"/>
                    </a:lnTo>
                    <a:lnTo>
                      <a:pt x="3015" y="1296"/>
                    </a:lnTo>
                    <a:lnTo>
                      <a:pt x="3008" y="1283"/>
                    </a:lnTo>
                    <a:lnTo>
                      <a:pt x="3005" y="1275"/>
                    </a:lnTo>
                    <a:lnTo>
                      <a:pt x="3003" y="1272"/>
                    </a:lnTo>
                    <a:lnTo>
                      <a:pt x="3005" y="1276"/>
                    </a:lnTo>
                    <a:lnTo>
                      <a:pt x="3007" y="1286"/>
                    </a:lnTo>
                    <a:lnTo>
                      <a:pt x="3012" y="1302"/>
                    </a:lnTo>
                    <a:lnTo>
                      <a:pt x="3019" y="1326"/>
                    </a:lnTo>
                    <a:lnTo>
                      <a:pt x="3026" y="1356"/>
                    </a:lnTo>
                    <a:lnTo>
                      <a:pt x="3035" y="1391"/>
                    </a:lnTo>
                    <a:lnTo>
                      <a:pt x="3044" y="1431"/>
                    </a:lnTo>
                    <a:lnTo>
                      <a:pt x="3053" y="1478"/>
                    </a:lnTo>
                    <a:lnTo>
                      <a:pt x="3060" y="1530"/>
                    </a:lnTo>
                    <a:lnTo>
                      <a:pt x="3068" y="1587"/>
                    </a:lnTo>
                    <a:lnTo>
                      <a:pt x="3074" y="1649"/>
                    </a:lnTo>
                    <a:lnTo>
                      <a:pt x="3078" y="1715"/>
                    </a:lnTo>
                    <a:lnTo>
                      <a:pt x="3081" y="1786"/>
                    </a:lnTo>
                    <a:lnTo>
                      <a:pt x="3082" y="1860"/>
                    </a:lnTo>
                    <a:lnTo>
                      <a:pt x="3079" y="1940"/>
                    </a:lnTo>
                    <a:lnTo>
                      <a:pt x="3074" y="2022"/>
                    </a:lnTo>
                    <a:lnTo>
                      <a:pt x="3065" y="2109"/>
                    </a:lnTo>
                    <a:lnTo>
                      <a:pt x="3055" y="2168"/>
                    </a:lnTo>
                    <a:lnTo>
                      <a:pt x="3043" y="2224"/>
                    </a:lnTo>
                    <a:lnTo>
                      <a:pt x="3025" y="2279"/>
                    </a:lnTo>
                    <a:lnTo>
                      <a:pt x="3005" y="2331"/>
                    </a:lnTo>
                    <a:lnTo>
                      <a:pt x="2982" y="2382"/>
                    </a:lnTo>
                    <a:lnTo>
                      <a:pt x="2955" y="2430"/>
                    </a:lnTo>
                    <a:lnTo>
                      <a:pt x="2927" y="2475"/>
                    </a:lnTo>
                    <a:lnTo>
                      <a:pt x="2898" y="2519"/>
                    </a:lnTo>
                    <a:lnTo>
                      <a:pt x="2868" y="2559"/>
                    </a:lnTo>
                    <a:lnTo>
                      <a:pt x="2836" y="2597"/>
                    </a:lnTo>
                    <a:lnTo>
                      <a:pt x="2805" y="2631"/>
                    </a:lnTo>
                    <a:lnTo>
                      <a:pt x="2772" y="2664"/>
                    </a:lnTo>
                    <a:lnTo>
                      <a:pt x="2741" y="2693"/>
                    </a:lnTo>
                    <a:lnTo>
                      <a:pt x="2711" y="2718"/>
                    </a:lnTo>
                    <a:lnTo>
                      <a:pt x="2681" y="2741"/>
                    </a:lnTo>
                    <a:lnTo>
                      <a:pt x="2654" y="2761"/>
                    </a:lnTo>
                    <a:lnTo>
                      <a:pt x="2629" y="2778"/>
                    </a:lnTo>
                    <a:lnTo>
                      <a:pt x="2606" y="2791"/>
                    </a:lnTo>
                    <a:lnTo>
                      <a:pt x="2586" y="2799"/>
                    </a:lnTo>
                    <a:lnTo>
                      <a:pt x="2569" y="2806"/>
                    </a:lnTo>
                    <a:lnTo>
                      <a:pt x="2557" y="2807"/>
                    </a:lnTo>
                    <a:lnTo>
                      <a:pt x="2548" y="2806"/>
                    </a:lnTo>
                    <a:lnTo>
                      <a:pt x="2544" y="2799"/>
                    </a:lnTo>
                    <a:lnTo>
                      <a:pt x="2545" y="2791"/>
                    </a:lnTo>
                    <a:lnTo>
                      <a:pt x="2552" y="2777"/>
                    </a:lnTo>
                    <a:lnTo>
                      <a:pt x="2574" y="2735"/>
                    </a:lnTo>
                    <a:lnTo>
                      <a:pt x="2593" y="2689"/>
                    </a:lnTo>
                    <a:lnTo>
                      <a:pt x="2607" y="2643"/>
                    </a:lnTo>
                    <a:lnTo>
                      <a:pt x="2619" y="2593"/>
                    </a:lnTo>
                    <a:lnTo>
                      <a:pt x="2627" y="2541"/>
                    </a:lnTo>
                    <a:lnTo>
                      <a:pt x="2633" y="2491"/>
                    </a:lnTo>
                    <a:lnTo>
                      <a:pt x="2635" y="2439"/>
                    </a:lnTo>
                    <a:lnTo>
                      <a:pt x="2636" y="2387"/>
                    </a:lnTo>
                    <a:lnTo>
                      <a:pt x="2635" y="2336"/>
                    </a:lnTo>
                    <a:lnTo>
                      <a:pt x="2633" y="2288"/>
                    </a:lnTo>
                    <a:lnTo>
                      <a:pt x="2629" y="2240"/>
                    </a:lnTo>
                    <a:lnTo>
                      <a:pt x="2624" y="2196"/>
                    </a:lnTo>
                    <a:lnTo>
                      <a:pt x="2619" y="2155"/>
                    </a:lnTo>
                    <a:lnTo>
                      <a:pt x="2614" y="2117"/>
                    </a:lnTo>
                    <a:lnTo>
                      <a:pt x="2607" y="2084"/>
                    </a:lnTo>
                    <a:lnTo>
                      <a:pt x="2602" y="2055"/>
                    </a:lnTo>
                    <a:lnTo>
                      <a:pt x="2598" y="2033"/>
                    </a:lnTo>
                    <a:lnTo>
                      <a:pt x="2595" y="2015"/>
                    </a:lnTo>
                    <a:lnTo>
                      <a:pt x="2592" y="2005"/>
                    </a:lnTo>
                    <a:lnTo>
                      <a:pt x="2591" y="2001"/>
                    </a:lnTo>
                    <a:lnTo>
                      <a:pt x="2588" y="2012"/>
                    </a:lnTo>
                    <a:lnTo>
                      <a:pt x="2582" y="2025"/>
                    </a:lnTo>
                    <a:lnTo>
                      <a:pt x="2574" y="2038"/>
                    </a:lnTo>
                    <a:lnTo>
                      <a:pt x="2565" y="2049"/>
                    </a:lnTo>
                    <a:lnTo>
                      <a:pt x="2557" y="2060"/>
                    </a:lnTo>
                    <a:lnTo>
                      <a:pt x="2546" y="2068"/>
                    </a:lnTo>
                    <a:lnTo>
                      <a:pt x="2535" y="2074"/>
                    </a:lnTo>
                    <a:lnTo>
                      <a:pt x="2525" y="2078"/>
                    </a:lnTo>
                    <a:lnTo>
                      <a:pt x="2516" y="2079"/>
                    </a:lnTo>
                    <a:lnTo>
                      <a:pt x="2508" y="2076"/>
                    </a:lnTo>
                    <a:lnTo>
                      <a:pt x="2502" y="2068"/>
                    </a:lnTo>
                    <a:lnTo>
                      <a:pt x="2497" y="2055"/>
                    </a:lnTo>
                    <a:lnTo>
                      <a:pt x="2495" y="2038"/>
                    </a:lnTo>
                    <a:lnTo>
                      <a:pt x="2491" y="1969"/>
                    </a:lnTo>
                    <a:lnTo>
                      <a:pt x="2483" y="1905"/>
                    </a:lnTo>
                    <a:lnTo>
                      <a:pt x="2472" y="1847"/>
                    </a:lnTo>
                    <a:lnTo>
                      <a:pt x="2458" y="1792"/>
                    </a:lnTo>
                    <a:lnTo>
                      <a:pt x="2441" y="1743"/>
                    </a:lnTo>
                    <a:lnTo>
                      <a:pt x="2424" y="1697"/>
                    </a:lnTo>
                    <a:lnTo>
                      <a:pt x="2403" y="1657"/>
                    </a:lnTo>
                    <a:lnTo>
                      <a:pt x="2383" y="1621"/>
                    </a:lnTo>
                    <a:lnTo>
                      <a:pt x="2362" y="1588"/>
                    </a:lnTo>
                    <a:lnTo>
                      <a:pt x="2341" y="1559"/>
                    </a:lnTo>
                    <a:lnTo>
                      <a:pt x="2320" y="1535"/>
                    </a:lnTo>
                    <a:lnTo>
                      <a:pt x="2300" y="1514"/>
                    </a:lnTo>
                    <a:lnTo>
                      <a:pt x="2281" y="1496"/>
                    </a:lnTo>
                    <a:lnTo>
                      <a:pt x="2263" y="1481"/>
                    </a:lnTo>
                    <a:lnTo>
                      <a:pt x="2249" y="1469"/>
                    </a:lnTo>
                    <a:lnTo>
                      <a:pt x="2236" y="1461"/>
                    </a:lnTo>
                    <a:lnTo>
                      <a:pt x="2226" y="1454"/>
                    </a:lnTo>
                    <a:lnTo>
                      <a:pt x="2220" y="1450"/>
                    </a:lnTo>
                    <a:lnTo>
                      <a:pt x="2219" y="1450"/>
                    </a:lnTo>
                    <a:lnTo>
                      <a:pt x="2220" y="1452"/>
                    </a:lnTo>
                    <a:lnTo>
                      <a:pt x="2222" y="1457"/>
                    </a:lnTo>
                    <a:lnTo>
                      <a:pt x="2228" y="1464"/>
                    </a:lnTo>
                    <a:lnTo>
                      <a:pt x="2233" y="1475"/>
                    </a:lnTo>
                    <a:lnTo>
                      <a:pt x="2238" y="1487"/>
                    </a:lnTo>
                    <a:lnTo>
                      <a:pt x="2243" y="1500"/>
                    </a:lnTo>
                    <a:lnTo>
                      <a:pt x="2246" y="1514"/>
                    </a:lnTo>
                    <a:lnTo>
                      <a:pt x="2249" y="1528"/>
                    </a:lnTo>
                    <a:lnTo>
                      <a:pt x="2250" y="1542"/>
                    </a:lnTo>
                    <a:lnTo>
                      <a:pt x="2248" y="1554"/>
                    </a:lnTo>
                    <a:lnTo>
                      <a:pt x="2243" y="1566"/>
                    </a:lnTo>
                    <a:lnTo>
                      <a:pt x="2234" y="1574"/>
                    </a:lnTo>
                    <a:lnTo>
                      <a:pt x="2221" y="1581"/>
                    </a:lnTo>
                    <a:lnTo>
                      <a:pt x="2203" y="1585"/>
                    </a:lnTo>
                    <a:lnTo>
                      <a:pt x="2179" y="1586"/>
                    </a:lnTo>
                    <a:lnTo>
                      <a:pt x="2107" y="1580"/>
                    </a:lnTo>
                    <a:lnTo>
                      <a:pt x="2038" y="1569"/>
                    </a:lnTo>
                    <a:lnTo>
                      <a:pt x="1972" y="1559"/>
                    </a:lnTo>
                    <a:lnTo>
                      <a:pt x="1910" y="1545"/>
                    </a:lnTo>
                    <a:lnTo>
                      <a:pt x="1852" y="1531"/>
                    </a:lnTo>
                    <a:lnTo>
                      <a:pt x="1798" y="1515"/>
                    </a:lnTo>
                    <a:lnTo>
                      <a:pt x="1748" y="1499"/>
                    </a:lnTo>
                    <a:lnTo>
                      <a:pt x="1704" y="1482"/>
                    </a:lnTo>
                    <a:lnTo>
                      <a:pt x="1663" y="1467"/>
                    </a:lnTo>
                    <a:lnTo>
                      <a:pt x="1628" y="1452"/>
                    </a:lnTo>
                    <a:lnTo>
                      <a:pt x="1596" y="1438"/>
                    </a:lnTo>
                    <a:lnTo>
                      <a:pt x="1571" y="1425"/>
                    </a:lnTo>
                    <a:lnTo>
                      <a:pt x="1550" y="1414"/>
                    </a:lnTo>
                    <a:lnTo>
                      <a:pt x="1536" y="1406"/>
                    </a:lnTo>
                    <a:lnTo>
                      <a:pt x="1528" y="1401"/>
                    </a:lnTo>
                    <a:lnTo>
                      <a:pt x="1524" y="1399"/>
                    </a:lnTo>
                    <a:lnTo>
                      <a:pt x="1525" y="1401"/>
                    </a:lnTo>
                    <a:lnTo>
                      <a:pt x="1529" y="1409"/>
                    </a:lnTo>
                    <a:lnTo>
                      <a:pt x="1533" y="1419"/>
                    </a:lnTo>
                    <a:lnTo>
                      <a:pt x="1539" y="1431"/>
                    </a:lnTo>
                    <a:lnTo>
                      <a:pt x="1545" y="1448"/>
                    </a:lnTo>
                    <a:lnTo>
                      <a:pt x="1550" y="1464"/>
                    </a:lnTo>
                    <a:lnTo>
                      <a:pt x="1557" y="1483"/>
                    </a:lnTo>
                    <a:lnTo>
                      <a:pt x="1562" y="1501"/>
                    </a:lnTo>
                    <a:lnTo>
                      <a:pt x="1564" y="1520"/>
                    </a:lnTo>
                    <a:lnTo>
                      <a:pt x="1566" y="1537"/>
                    </a:lnTo>
                    <a:lnTo>
                      <a:pt x="1564" y="1553"/>
                    </a:lnTo>
                    <a:lnTo>
                      <a:pt x="1559" y="1566"/>
                    </a:lnTo>
                    <a:lnTo>
                      <a:pt x="1552" y="1576"/>
                    </a:lnTo>
                    <a:lnTo>
                      <a:pt x="1540" y="1583"/>
                    </a:lnTo>
                    <a:lnTo>
                      <a:pt x="1524" y="1586"/>
                    </a:lnTo>
                    <a:lnTo>
                      <a:pt x="1472" y="1583"/>
                    </a:lnTo>
                    <a:lnTo>
                      <a:pt x="1420" y="1578"/>
                    </a:lnTo>
                    <a:lnTo>
                      <a:pt x="1368" y="1572"/>
                    </a:lnTo>
                    <a:lnTo>
                      <a:pt x="1319" y="1562"/>
                    </a:lnTo>
                    <a:lnTo>
                      <a:pt x="1269" y="1550"/>
                    </a:lnTo>
                    <a:lnTo>
                      <a:pt x="1223" y="1537"/>
                    </a:lnTo>
                    <a:lnTo>
                      <a:pt x="1177" y="1523"/>
                    </a:lnTo>
                    <a:lnTo>
                      <a:pt x="1134" y="1507"/>
                    </a:lnTo>
                    <a:lnTo>
                      <a:pt x="1092" y="1492"/>
                    </a:lnTo>
                    <a:lnTo>
                      <a:pt x="1056" y="1477"/>
                    </a:lnTo>
                    <a:lnTo>
                      <a:pt x="1020" y="1462"/>
                    </a:lnTo>
                    <a:lnTo>
                      <a:pt x="990" y="1448"/>
                    </a:lnTo>
                    <a:lnTo>
                      <a:pt x="963" y="1434"/>
                    </a:lnTo>
                    <a:lnTo>
                      <a:pt x="940" y="1423"/>
                    </a:lnTo>
                    <a:lnTo>
                      <a:pt x="921" y="1413"/>
                    </a:lnTo>
                    <a:lnTo>
                      <a:pt x="907" y="1405"/>
                    </a:lnTo>
                    <a:lnTo>
                      <a:pt x="900" y="1401"/>
                    </a:lnTo>
                    <a:lnTo>
                      <a:pt x="897" y="1399"/>
                    </a:lnTo>
                    <a:lnTo>
                      <a:pt x="895" y="1402"/>
                    </a:lnTo>
                    <a:lnTo>
                      <a:pt x="891" y="1413"/>
                    </a:lnTo>
                    <a:lnTo>
                      <a:pt x="883" y="1428"/>
                    </a:lnTo>
                    <a:lnTo>
                      <a:pt x="875" y="1448"/>
                    </a:lnTo>
                    <a:lnTo>
                      <a:pt x="864" y="1473"/>
                    </a:lnTo>
                    <a:lnTo>
                      <a:pt x="852" y="1504"/>
                    </a:lnTo>
                    <a:lnTo>
                      <a:pt x="839" y="1538"/>
                    </a:lnTo>
                    <a:lnTo>
                      <a:pt x="825" y="1574"/>
                    </a:lnTo>
                    <a:lnTo>
                      <a:pt x="811" y="1616"/>
                    </a:lnTo>
                    <a:lnTo>
                      <a:pt x="799" y="1659"/>
                    </a:lnTo>
                    <a:lnTo>
                      <a:pt x="786" y="1705"/>
                    </a:lnTo>
                    <a:lnTo>
                      <a:pt x="773" y="1752"/>
                    </a:lnTo>
                    <a:lnTo>
                      <a:pt x="763" y="1801"/>
                    </a:lnTo>
                    <a:lnTo>
                      <a:pt x="754" y="1850"/>
                    </a:lnTo>
                    <a:lnTo>
                      <a:pt x="748" y="1901"/>
                    </a:lnTo>
                    <a:lnTo>
                      <a:pt x="744" y="1950"/>
                    </a:lnTo>
                    <a:lnTo>
                      <a:pt x="744" y="2001"/>
                    </a:lnTo>
                    <a:lnTo>
                      <a:pt x="743" y="2019"/>
                    </a:lnTo>
                    <a:lnTo>
                      <a:pt x="739" y="2031"/>
                    </a:lnTo>
                    <a:lnTo>
                      <a:pt x="733" y="2039"/>
                    </a:lnTo>
                    <a:lnTo>
                      <a:pt x="724" y="2041"/>
                    </a:lnTo>
                    <a:lnTo>
                      <a:pt x="715" y="2039"/>
                    </a:lnTo>
                    <a:lnTo>
                      <a:pt x="705" y="2034"/>
                    </a:lnTo>
                    <a:lnTo>
                      <a:pt x="694" y="2025"/>
                    </a:lnTo>
                    <a:lnTo>
                      <a:pt x="683" y="2012"/>
                    </a:lnTo>
                    <a:lnTo>
                      <a:pt x="673" y="1998"/>
                    </a:lnTo>
                    <a:lnTo>
                      <a:pt x="663" y="1983"/>
                    </a:lnTo>
                    <a:lnTo>
                      <a:pt x="656" y="1967"/>
                    </a:lnTo>
                    <a:lnTo>
                      <a:pt x="649" y="1949"/>
                    </a:lnTo>
                    <a:lnTo>
                      <a:pt x="645" y="1933"/>
                    </a:lnTo>
                    <a:lnTo>
                      <a:pt x="643" y="1915"/>
                    </a:lnTo>
                    <a:lnTo>
                      <a:pt x="643" y="1920"/>
                    </a:lnTo>
                    <a:lnTo>
                      <a:pt x="640" y="1931"/>
                    </a:lnTo>
                    <a:lnTo>
                      <a:pt x="638" y="1949"/>
                    </a:lnTo>
                    <a:lnTo>
                      <a:pt x="634" y="1974"/>
                    </a:lnTo>
                    <a:lnTo>
                      <a:pt x="630" y="2005"/>
                    </a:lnTo>
                    <a:lnTo>
                      <a:pt x="626" y="2040"/>
                    </a:lnTo>
                    <a:lnTo>
                      <a:pt x="621" y="2081"/>
                    </a:lnTo>
                    <a:lnTo>
                      <a:pt x="618" y="2125"/>
                    </a:lnTo>
                    <a:lnTo>
                      <a:pt x="615" y="2173"/>
                    </a:lnTo>
                    <a:lnTo>
                      <a:pt x="613" y="2225"/>
                    </a:lnTo>
                    <a:lnTo>
                      <a:pt x="613" y="2278"/>
                    </a:lnTo>
                    <a:lnTo>
                      <a:pt x="613" y="2332"/>
                    </a:lnTo>
                    <a:lnTo>
                      <a:pt x="615" y="2388"/>
                    </a:lnTo>
                    <a:lnTo>
                      <a:pt x="619" y="2445"/>
                    </a:lnTo>
                    <a:lnTo>
                      <a:pt x="625" y="2502"/>
                    </a:lnTo>
                    <a:lnTo>
                      <a:pt x="634" y="2558"/>
                    </a:lnTo>
                    <a:lnTo>
                      <a:pt x="647" y="2612"/>
                    </a:lnTo>
                    <a:lnTo>
                      <a:pt x="661" y="2665"/>
                    </a:lnTo>
                    <a:lnTo>
                      <a:pt x="680" y="2716"/>
                    </a:lnTo>
                    <a:lnTo>
                      <a:pt x="701" y="2763"/>
                    </a:lnTo>
                    <a:lnTo>
                      <a:pt x="726" y="2807"/>
                    </a:lnTo>
                    <a:lnTo>
                      <a:pt x="734" y="2821"/>
                    </a:lnTo>
                    <a:lnTo>
                      <a:pt x="737" y="2831"/>
                    </a:lnTo>
                    <a:lnTo>
                      <a:pt x="734" y="2836"/>
                    </a:lnTo>
                    <a:lnTo>
                      <a:pt x="726" y="2839"/>
                    </a:lnTo>
                    <a:lnTo>
                      <a:pt x="715" y="2837"/>
                    </a:lnTo>
                    <a:lnTo>
                      <a:pt x="701" y="2832"/>
                    </a:lnTo>
                    <a:lnTo>
                      <a:pt x="682" y="2823"/>
                    </a:lnTo>
                    <a:lnTo>
                      <a:pt x="661" y="2812"/>
                    </a:lnTo>
                    <a:lnTo>
                      <a:pt x="637" y="2797"/>
                    </a:lnTo>
                    <a:lnTo>
                      <a:pt x="611" y="2779"/>
                    </a:lnTo>
                    <a:lnTo>
                      <a:pt x="583" y="2758"/>
                    </a:lnTo>
                    <a:lnTo>
                      <a:pt x="554" y="2734"/>
                    </a:lnTo>
                    <a:lnTo>
                      <a:pt x="524" y="2707"/>
                    </a:lnTo>
                    <a:lnTo>
                      <a:pt x="494" y="2677"/>
                    </a:lnTo>
                    <a:lnTo>
                      <a:pt x="462" y="2645"/>
                    </a:lnTo>
                    <a:lnTo>
                      <a:pt x="430" y="2611"/>
                    </a:lnTo>
                    <a:lnTo>
                      <a:pt x="400" y="2574"/>
                    </a:lnTo>
                    <a:lnTo>
                      <a:pt x="371" y="2535"/>
                    </a:lnTo>
                    <a:lnTo>
                      <a:pt x="342" y="2493"/>
                    </a:lnTo>
                    <a:lnTo>
                      <a:pt x="315" y="2450"/>
                    </a:lnTo>
                    <a:lnTo>
                      <a:pt x="291" y="2405"/>
                    </a:lnTo>
                    <a:lnTo>
                      <a:pt x="268" y="2358"/>
                    </a:lnTo>
                    <a:lnTo>
                      <a:pt x="249" y="2308"/>
                    </a:lnTo>
                    <a:lnTo>
                      <a:pt x="233" y="2258"/>
                    </a:lnTo>
                    <a:lnTo>
                      <a:pt x="220" y="2206"/>
                    </a:lnTo>
                    <a:lnTo>
                      <a:pt x="203" y="2107"/>
                    </a:lnTo>
                    <a:lnTo>
                      <a:pt x="187" y="2011"/>
                    </a:lnTo>
                    <a:lnTo>
                      <a:pt x="177" y="1917"/>
                    </a:lnTo>
                    <a:lnTo>
                      <a:pt x="170" y="1826"/>
                    </a:lnTo>
                    <a:lnTo>
                      <a:pt x="166" y="1739"/>
                    </a:lnTo>
                    <a:lnTo>
                      <a:pt x="163" y="1654"/>
                    </a:lnTo>
                    <a:lnTo>
                      <a:pt x="163" y="1573"/>
                    </a:lnTo>
                    <a:lnTo>
                      <a:pt x="166" y="1496"/>
                    </a:lnTo>
                    <a:lnTo>
                      <a:pt x="168" y="1423"/>
                    </a:lnTo>
                    <a:lnTo>
                      <a:pt x="173" y="1353"/>
                    </a:lnTo>
                    <a:lnTo>
                      <a:pt x="178" y="1287"/>
                    </a:lnTo>
                    <a:lnTo>
                      <a:pt x="184" y="1225"/>
                    </a:lnTo>
                    <a:lnTo>
                      <a:pt x="189" y="1170"/>
                    </a:lnTo>
                    <a:lnTo>
                      <a:pt x="194" y="1116"/>
                    </a:lnTo>
                    <a:lnTo>
                      <a:pt x="197" y="1070"/>
                    </a:lnTo>
                    <a:lnTo>
                      <a:pt x="201" y="1028"/>
                    </a:lnTo>
                    <a:lnTo>
                      <a:pt x="203" y="991"/>
                    </a:lnTo>
                    <a:lnTo>
                      <a:pt x="203" y="959"/>
                    </a:lnTo>
                    <a:lnTo>
                      <a:pt x="200" y="934"/>
                    </a:lnTo>
                    <a:lnTo>
                      <a:pt x="195" y="914"/>
                    </a:lnTo>
                    <a:lnTo>
                      <a:pt x="186" y="900"/>
                    </a:lnTo>
                    <a:lnTo>
                      <a:pt x="170" y="885"/>
                    </a:lnTo>
                    <a:lnTo>
                      <a:pt x="153" y="876"/>
                    </a:lnTo>
                    <a:lnTo>
                      <a:pt x="134" y="871"/>
                    </a:lnTo>
                    <a:lnTo>
                      <a:pt x="116" y="870"/>
                    </a:lnTo>
                    <a:lnTo>
                      <a:pt x="97" y="871"/>
                    </a:lnTo>
                    <a:lnTo>
                      <a:pt x="80" y="875"/>
                    </a:lnTo>
                    <a:lnTo>
                      <a:pt x="62" y="878"/>
                    </a:lnTo>
                    <a:lnTo>
                      <a:pt x="47" y="882"/>
                    </a:lnTo>
                    <a:lnTo>
                      <a:pt x="33" y="885"/>
                    </a:lnTo>
                    <a:lnTo>
                      <a:pt x="20" y="885"/>
                    </a:lnTo>
                    <a:lnTo>
                      <a:pt x="10" y="884"/>
                    </a:lnTo>
                    <a:lnTo>
                      <a:pt x="4" y="877"/>
                    </a:lnTo>
                    <a:lnTo>
                      <a:pt x="0" y="866"/>
                    </a:lnTo>
                    <a:lnTo>
                      <a:pt x="1" y="851"/>
                    </a:lnTo>
                    <a:lnTo>
                      <a:pt x="10" y="833"/>
                    </a:lnTo>
                    <a:lnTo>
                      <a:pt x="25" y="815"/>
                    </a:lnTo>
                    <a:lnTo>
                      <a:pt x="46" y="796"/>
                    </a:lnTo>
                    <a:lnTo>
                      <a:pt x="70" y="776"/>
                    </a:lnTo>
                    <a:lnTo>
                      <a:pt x="96" y="756"/>
                    </a:lnTo>
                    <a:lnTo>
                      <a:pt x="125" y="734"/>
                    </a:lnTo>
                    <a:lnTo>
                      <a:pt x="154" y="713"/>
                    </a:lnTo>
                    <a:lnTo>
                      <a:pt x="184" y="690"/>
                    </a:lnTo>
                    <a:lnTo>
                      <a:pt x="211" y="667"/>
                    </a:lnTo>
                    <a:lnTo>
                      <a:pt x="237" y="643"/>
                    </a:lnTo>
                    <a:lnTo>
                      <a:pt x="259" y="620"/>
                    </a:lnTo>
                    <a:lnTo>
                      <a:pt x="273" y="601"/>
                    </a:lnTo>
                    <a:lnTo>
                      <a:pt x="285" y="580"/>
                    </a:lnTo>
                    <a:lnTo>
                      <a:pt x="295" y="556"/>
                    </a:lnTo>
                    <a:lnTo>
                      <a:pt x="304" y="529"/>
                    </a:lnTo>
                    <a:lnTo>
                      <a:pt x="310" y="501"/>
                    </a:lnTo>
                    <a:lnTo>
                      <a:pt x="318" y="474"/>
                    </a:lnTo>
                    <a:lnTo>
                      <a:pt x="323" y="446"/>
                    </a:lnTo>
                    <a:lnTo>
                      <a:pt x="328" y="419"/>
                    </a:lnTo>
                    <a:lnTo>
                      <a:pt x="334" y="393"/>
                    </a:lnTo>
                    <a:lnTo>
                      <a:pt x="339" y="370"/>
                    </a:lnTo>
                    <a:lnTo>
                      <a:pt x="344" y="348"/>
                    </a:lnTo>
                    <a:lnTo>
                      <a:pt x="351" y="332"/>
                    </a:lnTo>
                    <a:lnTo>
                      <a:pt x="358" y="319"/>
                    </a:lnTo>
                    <a:lnTo>
                      <a:pt x="366" y="310"/>
                    </a:lnTo>
                    <a:lnTo>
                      <a:pt x="375" y="309"/>
                    </a:lnTo>
                    <a:lnTo>
                      <a:pt x="386" y="313"/>
                    </a:lnTo>
                    <a:lnTo>
                      <a:pt x="397" y="324"/>
                    </a:lnTo>
                    <a:lnTo>
                      <a:pt x="413" y="346"/>
                    </a:lnTo>
                    <a:lnTo>
                      <a:pt x="423" y="370"/>
                    </a:lnTo>
                    <a:lnTo>
                      <a:pt x="429" y="396"/>
                    </a:lnTo>
                    <a:lnTo>
                      <a:pt x="432" y="424"/>
                    </a:lnTo>
                    <a:lnTo>
                      <a:pt x="432" y="453"/>
                    </a:lnTo>
                    <a:lnTo>
                      <a:pt x="429" y="481"/>
                    </a:lnTo>
                    <a:lnTo>
                      <a:pt x="424" y="509"/>
                    </a:lnTo>
                    <a:lnTo>
                      <a:pt x="419" y="534"/>
                    </a:lnTo>
                    <a:lnTo>
                      <a:pt x="413" y="557"/>
                    </a:lnTo>
                    <a:lnTo>
                      <a:pt x="408" y="576"/>
                    </a:lnTo>
                    <a:lnTo>
                      <a:pt x="402" y="590"/>
                    </a:lnTo>
                    <a:lnTo>
                      <a:pt x="399" y="600"/>
                    </a:lnTo>
                    <a:lnTo>
                      <a:pt x="397" y="604"/>
                    </a:lnTo>
                    <a:lnTo>
                      <a:pt x="463" y="518"/>
                    </a:lnTo>
                    <a:lnTo>
                      <a:pt x="530" y="441"/>
                    </a:lnTo>
                    <a:lnTo>
                      <a:pt x="600" y="371"/>
                    </a:lnTo>
                    <a:lnTo>
                      <a:pt x="671" y="308"/>
                    </a:lnTo>
                    <a:lnTo>
                      <a:pt x="743" y="251"/>
                    </a:lnTo>
                    <a:lnTo>
                      <a:pt x="815" y="200"/>
                    </a:lnTo>
                    <a:lnTo>
                      <a:pt x="890" y="156"/>
                    </a:lnTo>
                    <a:lnTo>
                      <a:pt x="966" y="118"/>
                    </a:lnTo>
                    <a:lnTo>
                      <a:pt x="1042" y="85"/>
                    </a:lnTo>
                    <a:lnTo>
                      <a:pt x="1118" y="58"/>
                    </a:lnTo>
                    <a:lnTo>
                      <a:pt x="1195" y="37"/>
                    </a:lnTo>
                    <a:lnTo>
                      <a:pt x="1272" y="21"/>
                    </a:lnTo>
                    <a:lnTo>
                      <a:pt x="1349" y="9"/>
                    </a:lnTo>
                    <a:lnTo>
                      <a:pt x="1426" y="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9"/>
              <p:cNvSpPr>
                <a:spLocks/>
              </p:cNvSpPr>
              <p:nvPr/>
            </p:nvSpPr>
            <p:spPr bwMode="auto">
              <a:xfrm>
                <a:off x="1034" y="2110"/>
                <a:ext cx="158" cy="232"/>
              </a:xfrm>
              <a:custGeom>
                <a:avLst/>
                <a:gdLst>
                  <a:gd name="T0" fmla="*/ 261 w 472"/>
                  <a:gd name="T1" fmla="*/ 0 h 697"/>
                  <a:gd name="T2" fmla="*/ 472 w 472"/>
                  <a:gd name="T3" fmla="*/ 341 h 697"/>
                  <a:gd name="T4" fmla="*/ 472 w 472"/>
                  <a:gd name="T5" fmla="*/ 697 h 697"/>
                  <a:gd name="T6" fmla="*/ 0 w 472"/>
                  <a:gd name="T7" fmla="*/ 52 h 697"/>
                  <a:gd name="T8" fmla="*/ 86 w 472"/>
                  <a:gd name="T9" fmla="*/ 31 h 697"/>
                  <a:gd name="T10" fmla="*/ 174 w 472"/>
                  <a:gd name="T11" fmla="*/ 14 h 697"/>
                  <a:gd name="T12" fmla="*/ 261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61" y="0"/>
                    </a:moveTo>
                    <a:lnTo>
                      <a:pt x="472" y="341"/>
                    </a:lnTo>
                    <a:lnTo>
                      <a:pt x="472" y="697"/>
                    </a:lnTo>
                    <a:lnTo>
                      <a:pt x="0" y="52"/>
                    </a:lnTo>
                    <a:lnTo>
                      <a:pt x="86" y="31"/>
                    </a:lnTo>
                    <a:lnTo>
                      <a:pt x="17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80"/>
              <p:cNvSpPr>
                <a:spLocks/>
              </p:cNvSpPr>
              <p:nvPr/>
            </p:nvSpPr>
            <p:spPr bwMode="auto">
              <a:xfrm>
                <a:off x="1192" y="2110"/>
                <a:ext cx="157" cy="232"/>
              </a:xfrm>
              <a:custGeom>
                <a:avLst/>
                <a:gdLst>
                  <a:gd name="T0" fmla="*/ 212 w 472"/>
                  <a:gd name="T1" fmla="*/ 0 h 697"/>
                  <a:gd name="T2" fmla="*/ 299 w 472"/>
                  <a:gd name="T3" fmla="*/ 14 h 697"/>
                  <a:gd name="T4" fmla="*/ 386 w 472"/>
                  <a:gd name="T5" fmla="*/ 31 h 697"/>
                  <a:gd name="T6" fmla="*/ 472 w 472"/>
                  <a:gd name="T7" fmla="*/ 52 h 697"/>
                  <a:gd name="T8" fmla="*/ 0 w 472"/>
                  <a:gd name="T9" fmla="*/ 697 h 697"/>
                  <a:gd name="T10" fmla="*/ 0 w 472"/>
                  <a:gd name="T11" fmla="*/ 341 h 697"/>
                  <a:gd name="T12" fmla="*/ 212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12" y="0"/>
                    </a:moveTo>
                    <a:lnTo>
                      <a:pt x="299" y="14"/>
                    </a:lnTo>
                    <a:lnTo>
                      <a:pt x="386" y="31"/>
                    </a:lnTo>
                    <a:lnTo>
                      <a:pt x="472" y="52"/>
                    </a:lnTo>
                    <a:lnTo>
                      <a:pt x="0" y="697"/>
                    </a:lnTo>
                    <a:lnTo>
                      <a:pt x="0" y="341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81"/>
              <p:cNvSpPr>
                <a:spLocks/>
              </p:cNvSpPr>
              <p:nvPr/>
            </p:nvSpPr>
            <p:spPr bwMode="auto">
              <a:xfrm>
                <a:off x="1098" y="2097"/>
                <a:ext cx="188" cy="161"/>
              </a:xfrm>
              <a:custGeom>
                <a:avLst/>
                <a:gdLst>
                  <a:gd name="T0" fmla="*/ 252 w 565"/>
                  <a:gd name="T1" fmla="*/ 0 h 483"/>
                  <a:gd name="T2" fmla="*/ 298 w 565"/>
                  <a:gd name="T3" fmla="*/ 1 h 483"/>
                  <a:gd name="T4" fmla="*/ 342 w 565"/>
                  <a:gd name="T5" fmla="*/ 4 h 483"/>
                  <a:gd name="T6" fmla="*/ 384 w 565"/>
                  <a:gd name="T7" fmla="*/ 8 h 483"/>
                  <a:gd name="T8" fmla="*/ 423 w 565"/>
                  <a:gd name="T9" fmla="*/ 13 h 483"/>
                  <a:gd name="T10" fmla="*/ 457 w 565"/>
                  <a:gd name="T11" fmla="*/ 19 h 483"/>
                  <a:gd name="T12" fmla="*/ 489 w 565"/>
                  <a:gd name="T13" fmla="*/ 27 h 483"/>
                  <a:gd name="T14" fmla="*/ 514 w 565"/>
                  <a:gd name="T15" fmla="*/ 33 h 483"/>
                  <a:gd name="T16" fmla="*/ 536 w 565"/>
                  <a:gd name="T17" fmla="*/ 38 h 483"/>
                  <a:gd name="T18" fmla="*/ 552 w 565"/>
                  <a:gd name="T19" fmla="*/ 43 h 483"/>
                  <a:gd name="T20" fmla="*/ 561 w 565"/>
                  <a:gd name="T21" fmla="*/ 47 h 483"/>
                  <a:gd name="T22" fmla="*/ 565 w 565"/>
                  <a:gd name="T23" fmla="*/ 47 h 483"/>
                  <a:gd name="T24" fmla="*/ 282 w 565"/>
                  <a:gd name="T25" fmla="*/ 483 h 483"/>
                  <a:gd name="T26" fmla="*/ 0 w 565"/>
                  <a:gd name="T27" fmla="*/ 48 h 483"/>
                  <a:gd name="T28" fmla="*/ 51 w 565"/>
                  <a:gd name="T29" fmla="*/ 30 h 483"/>
                  <a:gd name="T30" fmla="*/ 103 w 565"/>
                  <a:gd name="T31" fmla="*/ 16 h 483"/>
                  <a:gd name="T32" fmla="*/ 153 w 565"/>
                  <a:gd name="T33" fmla="*/ 8 h 483"/>
                  <a:gd name="T34" fmla="*/ 203 w 565"/>
                  <a:gd name="T35" fmla="*/ 3 h 483"/>
                  <a:gd name="T36" fmla="*/ 252 w 565"/>
                  <a:gd name="T3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5" h="483">
                    <a:moveTo>
                      <a:pt x="252" y="0"/>
                    </a:moveTo>
                    <a:lnTo>
                      <a:pt x="298" y="1"/>
                    </a:lnTo>
                    <a:lnTo>
                      <a:pt x="342" y="4"/>
                    </a:lnTo>
                    <a:lnTo>
                      <a:pt x="384" y="8"/>
                    </a:lnTo>
                    <a:lnTo>
                      <a:pt x="423" y="13"/>
                    </a:lnTo>
                    <a:lnTo>
                      <a:pt x="457" y="19"/>
                    </a:lnTo>
                    <a:lnTo>
                      <a:pt x="489" y="27"/>
                    </a:lnTo>
                    <a:lnTo>
                      <a:pt x="514" y="33"/>
                    </a:lnTo>
                    <a:lnTo>
                      <a:pt x="536" y="38"/>
                    </a:lnTo>
                    <a:lnTo>
                      <a:pt x="552" y="43"/>
                    </a:lnTo>
                    <a:lnTo>
                      <a:pt x="561" y="47"/>
                    </a:lnTo>
                    <a:lnTo>
                      <a:pt x="565" y="47"/>
                    </a:lnTo>
                    <a:lnTo>
                      <a:pt x="282" y="483"/>
                    </a:lnTo>
                    <a:lnTo>
                      <a:pt x="0" y="48"/>
                    </a:lnTo>
                    <a:lnTo>
                      <a:pt x="51" y="30"/>
                    </a:lnTo>
                    <a:lnTo>
                      <a:pt x="103" y="16"/>
                    </a:lnTo>
                    <a:lnTo>
                      <a:pt x="153" y="8"/>
                    </a:lnTo>
                    <a:lnTo>
                      <a:pt x="203" y="3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8019872" y="4072782"/>
            <a:ext cx="836514" cy="836514"/>
            <a:chOff x="5929020" y="3193857"/>
            <a:chExt cx="1296000" cy="1296000"/>
          </a:xfrm>
        </p:grpSpPr>
        <p:sp>
          <p:nvSpPr>
            <p:cNvPr id="78" name="타원 77"/>
            <p:cNvSpPr/>
            <p:nvPr/>
          </p:nvSpPr>
          <p:spPr>
            <a:xfrm>
              <a:off x="5929020" y="3193857"/>
              <a:ext cx="1296000" cy="12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79" name="그림 7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440" y="3319258"/>
              <a:ext cx="751163" cy="1045198"/>
            </a:xfrm>
            <a:prstGeom prst="rect">
              <a:avLst/>
            </a:prstGeom>
          </p:spPr>
        </p:pic>
      </p:grpSp>
      <p:sp>
        <p:nvSpPr>
          <p:cNvPr id="87" name="직사각형 44">
            <a:extLst>
              <a:ext uri="{FF2B5EF4-FFF2-40B4-BE49-F238E27FC236}">
                <a16:creationId xmlns:a16="http://schemas.microsoft.com/office/drawing/2014/main" id="{864DD87A-0E5C-49BE-BBF7-36231B06BC43}"/>
              </a:ext>
            </a:extLst>
          </p:cNvPr>
          <p:cNvSpPr/>
          <p:nvPr/>
        </p:nvSpPr>
        <p:spPr>
          <a:xfrm>
            <a:off x="10280600" y="5038348"/>
            <a:ext cx="889987" cy="556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CO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Min Chang</a:t>
            </a:r>
            <a:br>
              <a:rPr lang="es-CO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lang="es-CO" altLang="ko-KR" sz="1050" b="1">
                <a:solidFill>
                  <a:prstClr val="black">
                    <a:lumMod val="75000"/>
                    <a:lumOff val="25000"/>
                  </a:prstClr>
                </a:solidFill>
              </a:rPr>
              <a:t>Park</a:t>
            </a:r>
            <a:endParaRPr lang="en-US" altLang="ko-KR" sz="1050" b="1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s-CO" altLang="ko-KR" sz="700">
                <a:solidFill>
                  <a:prstClr val="black">
                    <a:lumMod val="75000"/>
                    <a:lumOff val="25000"/>
                  </a:prstClr>
                </a:solidFill>
              </a:rPr>
              <a:t>201631807</a:t>
            </a:r>
            <a:endParaRPr lang="en-US" altLang="ko-KR" sz="7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90" name="Picture 89" descr="Universidad de los Andes">
            <a:extLst>
              <a:ext uri="{FF2B5EF4-FFF2-40B4-BE49-F238E27FC236}">
                <a16:creationId xmlns:a16="http://schemas.microsoft.com/office/drawing/2014/main" id="{B09D1380-DE02-41F3-BA11-E8D18E7466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2864" y="5968705"/>
            <a:ext cx="624553" cy="187366"/>
          </a:xfrm>
          <a:prstGeom prst="rect">
            <a:avLst/>
          </a:prstGeom>
        </p:spPr>
      </p:pic>
      <p:grpSp>
        <p:nvGrpSpPr>
          <p:cNvPr id="118" name="그룹 51">
            <a:extLst>
              <a:ext uri="{FF2B5EF4-FFF2-40B4-BE49-F238E27FC236}">
                <a16:creationId xmlns:a16="http://schemas.microsoft.com/office/drawing/2014/main" id="{5F082562-3BAD-4807-969E-360A823BA0FB}"/>
              </a:ext>
            </a:extLst>
          </p:cNvPr>
          <p:cNvGrpSpPr/>
          <p:nvPr/>
        </p:nvGrpSpPr>
        <p:grpSpPr>
          <a:xfrm>
            <a:off x="10287904" y="4045507"/>
            <a:ext cx="836514" cy="836514"/>
            <a:chOff x="4187379" y="3225016"/>
            <a:chExt cx="1296000" cy="1296000"/>
          </a:xfrm>
        </p:grpSpPr>
        <p:sp>
          <p:nvSpPr>
            <p:cNvPr id="119" name="타원 52">
              <a:extLst>
                <a:ext uri="{FF2B5EF4-FFF2-40B4-BE49-F238E27FC236}">
                  <a16:creationId xmlns:a16="http://schemas.microsoft.com/office/drawing/2014/main" id="{67440C12-7CE1-4A60-9C52-A54B308066CC}"/>
                </a:ext>
              </a:extLst>
            </p:cNvPr>
            <p:cNvSpPr/>
            <p:nvPr/>
          </p:nvSpPr>
          <p:spPr>
            <a:xfrm>
              <a:off x="4187379" y="3225016"/>
              <a:ext cx="1296000" cy="12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grpSp>
          <p:nvGrpSpPr>
            <p:cNvPr id="120" name="Group 58">
              <a:extLst>
                <a:ext uri="{FF2B5EF4-FFF2-40B4-BE49-F238E27FC236}">
                  <a16:creationId xmlns:a16="http://schemas.microsoft.com/office/drawing/2014/main" id="{547E8C87-96DC-40D4-B344-98FECF2EEFE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454157" y="3383580"/>
              <a:ext cx="762444" cy="978872"/>
              <a:chOff x="648" y="958"/>
              <a:chExt cx="1078" cy="1384"/>
            </a:xfrm>
          </p:grpSpPr>
          <p:sp>
            <p:nvSpPr>
              <p:cNvPr id="121" name="Freeform 60">
                <a:extLst>
                  <a:ext uri="{FF2B5EF4-FFF2-40B4-BE49-F238E27FC236}">
                    <a16:creationId xmlns:a16="http://schemas.microsoft.com/office/drawing/2014/main" id="{A34FAFFD-050E-4FB0-9613-39707D885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" y="1821"/>
                <a:ext cx="383" cy="430"/>
              </a:xfrm>
              <a:custGeom>
                <a:avLst/>
                <a:gdLst>
                  <a:gd name="T0" fmla="*/ 1149 w 1149"/>
                  <a:gd name="T1" fmla="*/ 1275 h 1291"/>
                  <a:gd name="T2" fmla="*/ 1137 w 1149"/>
                  <a:gd name="T3" fmla="*/ 1277 h 1291"/>
                  <a:gd name="T4" fmla="*/ 1101 w 1149"/>
                  <a:gd name="T5" fmla="*/ 1279 h 1291"/>
                  <a:gd name="T6" fmla="*/ 1047 w 1149"/>
                  <a:gd name="T7" fmla="*/ 1282 h 1291"/>
                  <a:gd name="T8" fmla="*/ 977 w 1149"/>
                  <a:gd name="T9" fmla="*/ 1286 h 1291"/>
                  <a:gd name="T10" fmla="*/ 898 w 1149"/>
                  <a:gd name="T11" fmla="*/ 1288 h 1291"/>
                  <a:gd name="T12" fmla="*/ 810 w 1149"/>
                  <a:gd name="T13" fmla="*/ 1289 h 1291"/>
                  <a:gd name="T14" fmla="*/ 719 w 1149"/>
                  <a:gd name="T15" fmla="*/ 1291 h 1291"/>
                  <a:gd name="T16" fmla="*/ 629 w 1149"/>
                  <a:gd name="T17" fmla="*/ 1288 h 1291"/>
                  <a:gd name="T18" fmla="*/ 543 w 1149"/>
                  <a:gd name="T19" fmla="*/ 1283 h 1291"/>
                  <a:gd name="T20" fmla="*/ 466 w 1149"/>
                  <a:gd name="T21" fmla="*/ 1274 h 1291"/>
                  <a:gd name="T22" fmla="*/ 401 w 1149"/>
                  <a:gd name="T23" fmla="*/ 1262 h 1291"/>
                  <a:gd name="T24" fmla="*/ 352 w 1149"/>
                  <a:gd name="T25" fmla="*/ 1244 h 1291"/>
                  <a:gd name="T26" fmla="*/ 324 w 1149"/>
                  <a:gd name="T27" fmla="*/ 1221 h 1291"/>
                  <a:gd name="T28" fmla="*/ 319 w 1149"/>
                  <a:gd name="T29" fmla="*/ 1192 h 1291"/>
                  <a:gd name="T30" fmla="*/ 343 w 1149"/>
                  <a:gd name="T31" fmla="*/ 1156 h 1291"/>
                  <a:gd name="T32" fmla="*/ 410 w 1149"/>
                  <a:gd name="T33" fmla="*/ 1070 h 1291"/>
                  <a:gd name="T34" fmla="*/ 453 w 1149"/>
                  <a:gd name="T35" fmla="*/ 981 h 1291"/>
                  <a:gd name="T36" fmla="*/ 476 w 1149"/>
                  <a:gd name="T37" fmla="*/ 895 h 1291"/>
                  <a:gd name="T38" fmla="*/ 485 w 1149"/>
                  <a:gd name="T39" fmla="*/ 816 h 1291"/>
                  <a:gd name="T40" fmla="*/ 485 w 1149"/>
                  <a:gd name="T41" fmla="*/ 754 h 1291"/>
                  <a:gd name="T42" fmla="*/ 480 w 1149"/>
                  <a:gd name="T43" fmla="*/ 712 h 1291"/>
                  <a:gd name="T44" fmla="*/ 477 w 1149"/>
                  <a:gd name="T45" fmla="*/ 697 h 1291"/>
                  <a:gd name="T46" fmla="*/ 439 w 1149"/>
                  <a:gd name="T47" fmla="*/ 782 h 1291"/>
                  <a:gd name="T48" fmla="*/ 393 w 1149"/>
                  <a:gd name="T49" fmla="*/ 852 h 1291"/>
                  <a:gd name="T50" fmla="*/ 338 w 1149"/>
                  <a:gd name="T51" fmla="*/ 907 h 1291"/>
                  <a:gd name="T52" fmla="*/ 283 w 1149"/>
                  <a:gd name="T53" fmla="*/ 948 h 1291"/>
                  <a:gd name="T54" fmla="*/ 231 w 1149"/>
                  <a:gd name="T55" fmla="*/ 974 h 1291"/>
                  <a:gd name="T56" fmla="*/ 184 w 1149"/>
                  <a:gd name="T57" fmla="*/ 986 h 1291"/>
                  <a:gd name="T58" fmla="*/ 148 w 1149"/>
                  <a:gd name="T59" fmla="*/ 986 h 1291"/>
                  <a:gd name="T60" fmla="*/ 128 w 1149"/>
                  <a:gd name="T61" fmla="*/ 970 h 1291"/>
                  <a:gd name="T62" fmla="*/ 128 w 1149"/>
                  <a:gd name="T63" fmla="*/ 944 h 1291"/>
                  <a:gd name="T64" fmla="*/ 150 w 1149"/>
                  <a:gd name="T65" fmla="*/ 905 h 1291"/>
                  <a:gd name="T66" fmla="*/ 193 w 1149"/>
                  <a:gd name="T67" fmla="*/ 834 h 1291"/>
                  <a:gd name="T68" fmla="*/ 215 w 1149"/>
                  <a:gd name="T69" fmla="*/ 762 h 1291"/>
                  <a:gd name="T70" fmla="*/ 224 w 1149"/>
                  <a:gd name="T71" fmla="*/ 693 h 1291"/>
                  <a:gd name="T72" fmla="*/ 222 w 1149"/>
                  <a:gd name="T73" fmla="*/ 635 h 1291"/>
                  <a:gd name="T74" fmla="*/ 215 w 1149"/>
                  <a:gd name="T75" fmla="*/ 592 h 1291"/>
                  <a:gd name="T76" fmla="*/ 210 w 1149"/>
                  <a:gd name="T77" fmla="*/ 568 h 1291"/>
                  <a:gd name="T78" fmla="*/ 198 w 1149"/>
                  <a:gd name="T79" fmla="*/ 574 h 1291"/>
                  <a:gd name="T80" fmla="*/ 170 w 1149"/>
                  <a:gd name="T81" fmla="*/ 596 h 1291"/>
                  <a:gd name="T82" fmla="*/ 136 w 1149"/>
                  <a:gd name="T83" fmla="*/ 617 h 1291"/>
                  <a:gd name="T84" fmla="*/ 99 w 1149"/>
                  <a:gd name="T85" fmla="*/ 635 h 1291"/>
                  <a:gd name="T86" fmla="*/ 64 w 1149"/>
                  <a:gd name="T87" fmla="*/ 647 h 1291"/>
                  <a:gd name="T88" fmla="*/ 33 w 1149"/>
                  <a:gd name="T89" fmla="*/ 652 h 1291"/>
                  <a:gd name="T90" fmla="*/ 12 w 1149"/>
                  <a:gd name="T91" fmla="*/ 644 h 1291"/>
                  <a:gd name="T92" fmla="*/ 0 w 1149"/>
                  <a:gd name="T93" fmla="*/ 625 h 1291"/>
                  <a:gd name="T94" fmla="*/ 4 w 1149"/>
                  <a:gd name="T95" fmla="*/ 588 h 1291"/>
                  <a:gd name="T96" fmla="*/ 33 w 1149"/>
                  <a:gd name="T97" fmla="*/ 509 h 1291"/>
                  <a:gd name="T98" fmla="*/ 56 w 1149"/>
                  <a:gd name="T99" fmla="*/ 401 h 1291"/>
                  <a:gd name="T100" fmla="*/ 61 w 1149"/>
                  <a:gd name="T101" fmla="*/ 305 h 1291"/>
                  <a:gd name="T102" fmla="*/ 53 w 1149"/>
                  <a:gd name="T103" fmla="*/ 221 h 1291"/>
                  <a:gd name="T104" fmla="*/ 40 w 1149"/>
                  <a:gd name="T105" fmla="*/ 154 h 1291"/>
                  <a:gd name="T106" fmla="*/ 24 w 1149"/>
                  <a:gd name="T107" fmla="*/ 106 h 1291"/>
                  <a:gd name="T108" fmla="*/ 14 w 1149"/>
                  <a:gd name="T109" fmla="*/ 81 h 1291"/>
                  <a:gd name="T110" fmla="*/ 1149 w 1149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9" h="1291">
                    <a:moveTo>
                      <a:pt x="1149" y="0"/>
                    </a:moveTo>
                    <a:lnTo>
                      <a:pt x="1149" y="1275"/>
                    </a:lnTo>
                    <a:lnTo>
                      <a:pt x="1146" y="1275"/>
                    </a:lnTo>
                    <a:lnTo>
                      <a:pt x="1137" y="1277"/>
                    </a:lnTo>
                    <a:lnTo>
                      <a:pt x="1122" y="1278"/>
                    </a:lnTo>
                    <a:lnTo>
                      <a:pt x="1101" y="1279"/>
                    </a:lnTo>
                    <a:lnTo>
                      <a:pt x="1076" y="1280"/>
                    </a:lnTo>
                    <a:lnTo>
                      <a:pt x="1047" y="1282"/>
                    </a:lnTo>
                    <a:lnTo>
                      <a:pt x="1014" y="1283"/>
                    </a:lnTo>
                    <a:lnTo>
                      <a:pt x="977" y="1286"/>
                    </a:lnTo>
                    <a:lnTo>
                      <a:pt x="939" y="1287"/>
                    </a:lnTo>
                    <a:lnTo>
                      <a:pt x="898" y="1288"/>
                    </a:lnTo>
                    <a:lnTo>
                      <a:pt x="855" y="1289"/>
                    </a:lnTo>
                    <a:lnTo>
                      <a:pt x="810" y="1289"/>
                    </a:lnTo>
                    <a:lnTo>
                      <a:pt x="765" y="1291"/>
                    </a:lnTo>
                    <a:lnTo>
                      <a:pt x="719" y="1291"/>
                    </a:lnTo>
                    <a:lnTo>
                      <a:pt x="674" y="1289"/>
                    </a:lnTo>
                    <a:lnTo>
                      <a:pt x="629" y="1288"/>
                    </a:lnTo>
                    <a:lnTo>
                      <a:pt x="585" y="1286"/>
                    </a:lnTo>
                    <a:lnTo>
                      <a:pt x="543" y="1283"/>
                    </a:lnTo>
                    <a:lnTo>
                      <a:pt x="504" y="1279"/>
                    </a:lnTo>
                    <a:lnTo>
                      <a:pt x="466" y="1274"/>
                    </a:lnTo>
                    <a:lnTo>
                      <a:pt x="432" y="1269"/>
                    </a:lnTo>
                    <a:lnTo>
                      <a:pt x="401" y="1262"/>
                    </a:lnTo>
                    <a:lnTo>
                      <a:pt x="375" y="1254"/>
                    </a:lnTo>
                    <a:lnTo>
                      <a:pt x="352" y="1244"/>
                    </a:lnTo>
                    <a:lnTo>
                      <a:pt x="336" y="1234"/>
                    </a:lnTo>
                    <a:lnTo>
                      <a:pt x="324" y="1221"/>
                    </a:lnTo>
                    <a:lnTo>
                      <a:pt x="318" y="1208"/>
                    </a:lnTo>
                    <a:lnTo>
                      <a:pt x="319" y="1192"/>
                    </a:lnTo>
                    <a:lnTo>
                      <a:pt x="327" y="1175"/>
                    </a:lnTo>
                    <a:lnTo>
                      <a:pt x="343" y="1156"/>
                    </a:lnTo>
                    <a:lnTo>
                      <a:pt x="380" y="1115"/>
                    </a:lnTo>
                    <a:lnTo>
                      <a:pt x="410" y="1070"/>
                    </a:lnTo>
                    <a:lnTo>
                      <a:pt x="434" y="1025"/>
                    </a:lnTo>
                    <a:lnTo>
                      <a:pt x="453" y="981"/>
                    </a:lnTo>
                    <a:lnTo>
                      <a:pt x="467" y="936"/>
                    </a:lnTo>
                    <a:lnTo>
                      <a:pt x="476" y="895"/>
                    </a:lnTo>
                    <a:lnTo>
                      <a:pt x="482" y="854"/>
                    </a:lnTo>
                    <a:lnTo>
                      <a:pt x="485" y="816"/>
                    </a:lnTo>
                    <a:lnTo>
                      <a:pt x="485" y="783"/>
                    </a:lnTo>
                    <a:lnTo>
                      <a:pt x="485" y="754"/>
                    </a:lnTo>
                    <a:lnTo>
                      <a:pt x="482" y="730"/>
                    </a:lnTo>
                    <a:lnTo>
                      <a:pt x="480" y="712"/>
                    </a:lnTo>
                    <a:lnTo>
                      <a:pt x="479" y="701"/>
                    </a:lnTo>
                    <a:lnTo>
                      <a:pt x="477" y="697"/>
                    </a:lnTo>
                    <a:lnTo>
                      <a:pt x="460" y="741"/>
                    </a:lnTo>
                    <a:lnTo>
                      <a:pt x="439" y="782"/>
                    </a:lnTo>
                    <a:lnTo>
                      <a:pt x="417" y="819"/>
                    </a:lnTo>
                    <a:lnTo>
                      <a:pt x="393" y="852"/>
                    </a:lnTo>
                    <a:lnTo>
                      <a:pt x="366" y="882"/>
                    </a:lnTo>
                    <a:lnTo>
                      <a:pt x="338" y="907"/>
                    </a:lnTo>
                    <a:lnTo>
                      <a:pt x="310" y="929"/>
                    </a:lnTo>
                    <a:lnTo>
                      <a:pt x="283" y="948"/>
                    </a:lnTo>
                    <a:lnTo>
                      <a:pt x="256" y="963"/>
                    </a:lnTo>
                    <a:lnTo>
                      <a:pt x="231" y="974"/>
                    </a:lnTo>
                    <a:lnTo>
                      <a:pt x="207" y="982"/>
                    </a:lnTo>
                    <a:lnTo>
                      <a:pt x="184" y="986"/>
                    </a:lnTo>
                    <a:lnTo>
                      <a:pt x="165" y="987"/>
                    </a:lnTo>
                    <a:lnTo>
                      <a:pt x="148" y="986"/>
                    </a:lnTo>
                    <a:lnTo>
                      <a:pt x="137" y="979"/>
                    </a:lnTo>
                    <a:lnTo>
                      <a:pt x="128" y="970"/>
                    </a:lnTo>
                    <a:lnTo>
                      <a:pt x="126" y="959"/>
                    </a:lnTo>
                    <a:lnTo>
                      <a:pt x="128" y="944"/>
                    </a:lnTo>
                    <a:lnTo>
                      <a:pt x="136" y="926"/>
                    </a:lnTo>
                    <a:lnTo>
                      <a:pt x="150" y="905"/>
                    </a:lnTo>
                    <a:lnTo>
                      <a:pt x="175" y="869"/>
                    </a:lnTo>
                    <a:lnTo>
                      <a:pt x="193" y="834"/>
                    </a:lnTo>
                    <a:lnTo>
                      <a:pt x="207" y="797"/>
                    </a:lnTo>
                    <a:lnTo>
                      <a:pt x="215" y="762"/>
                    </a:lnTo>
                    <a:lnTo>
                      <a:pt x="222" y="726"/>
                    </a:lnTo>
                    <a:lnTo>
                      <a:pt x="224" y="693"/>
                    </a:lnTo>
                    <a:lnTo>
                      <a:pt x="224" y="663"/>
                    </a:lnTo>
                    <a:lnTo>
                      <a:pt x="222" y="635"/>
                    </a:lnTo>
                    <a:lnTo>
                      <a:pt x="219" y="612"/>
                    </a:lnTo>
                    <a:lnTo>
                      <a:pt x="215" y="592"/>
                    </a:lnTo>
                    <a:lnTo>
                      <a:pt x="213" y="577"/>
                    </a:lnTo>
                    <a:lnTo>
                      <a:pt x="210" y="568"/>
                    </a:lnTo>
                    <a:lnTo>
                      <a:pt x="209" y="564"/>
                    </a:lnTo>
                    <a:lnTo>
                      <a:pt x="198" y="574"/>
                    </a:lnTo>
                    <a:lnTo>
                      <a:pt x="185" y="586"/>
                    </a:lnTo>
                    <a:lnTo>
                      <a:pt x="170" y="596"/>
                    </a:lnTo>
                    <a:lnTo>
                      <a:pt x="153" y="607"/>
                    </a:lnTo>
                    <a:lnTo>
                      <a:pt x="136" y="617"/>
                    </a:lnTo>
                    <a:lnTo>
                      <a:pt x="118" y="626"/>
                    </a:lnTo>
                    <a:lnTo>
                      <a:pt x="99" y="635"/>
                    </a:lnTo>
                    <a:lnTo>
                      <a:pt x="81" y="641"/>
                    </a:lnTo>
                    <a:lnTo>
                      <a:pt x="64" y="647"/>
                    </a:lnTo>
                    <a:lnTo>
                      <a:pt x="48" y="650"/>
                    </a:lnTo>
                    <a:lnTo>
                      <a:pt x="33" y="652"/>
                    </a:lnTo>
                    <a:lnTo>
                      <a:pt x="22" y="649"/>
                    </a:lnTo>
                    <a:lnTo>
                      <a:pt x="12" y="644"/>
                    </a:lnTo>
                    <a:lnTo>
                      <a:pt x="4" y="636"/>
                    </a:lnTo>
                    <a:lnTo>
                      <a:pt x="0" y="625"/>
                    </a:lnTo>
                    <a:lnTo>
                      <a:pt x="0" y="609"/>
                    </a:lnTo>
                    <a:lnTo>
                      <a:pt x="4" y="588"/>
                    </a:lnTo>
                    <a:lnTo>
                      <a:pt x="13" y="564"/>
                    </a:lnTo>
                    <a:lnTo>
                      <a:pt x="33" y="509"/>
                    </a:lnTo>
                    <a:lnTo>
                      <a:pt x="47" y="453"/>
                    </a:lnTo>
                    <a:lnTo>
                      <a:pt x="56" y="401"/>
                    </a:lnTo>
                    <a:lnTo>
                      <a:pt x="60" y="352"/>
                    </a:lnTo>
                    <a:lnTo>
                      <a:pt x="61" y="305"/>
                    </a:lnTo>
                    <a:lnTo>
                      <a:pt x="59" y="261"/>
                    </a:lnTo>
                    <a:lnTo>
                      <a:pt x="53" y="221"/>
                    </a:lnTo>
                    <a:lnTo>
                      <a:pt x="47" y="185"/>
                    </a:lnTo>
                    <a:lnTo>
                      <a:pt x="40" y="154"/>
                    </a:lnTo>
                    <a:lnTo>
                      <a:pt x="32" y="128"/>
                    </a:lnTo>
                    <a:lnTo>
                      <a:pt x="24" y="106"/>
                    </a:lnTo>
                    <a:lnTo>
                      <a:pt x="18" y="91"/>
                    </a:lnTo>
                    <a:lnTo>
                      <a:pt x="14" y="81"/>
                    </a:lnTo>
                    <a:lnTo>
                      <a:pt x="13" y="78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2" name="Freeform 61">
                <a:extLst>
                  <a:ext uri="{FF2B5EF4-FFF2-40B4-BE49-F238E27FC236}">
                    <a16:creationId xmlns:a16="http://schemas.microsoft.com/office/drawing/2014/main" id="{1DBC411B-F407-490B-8887-FE0FF768C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1821"/>
                <a:ext cx="383" cy="430"/>
              </a:xfrm>
              <a:custGeom>
                <a:avLst/>
                <a:gdLst>
                  <a:gd name="T0" fmla="*/ 1137 w 1150"/>
                  <a:gd name="T1" fmla="*/ 78 h 1291"/>
                  <a:gd name="T2" fmla="*/ 1132 w 1150"/>
                  <a:gd name="T3" fmla="*/ 91 h 1291"/>
                  <a:gd name="T4" fmla="*/ 1118 w 1150"/>
                  <a:gd name="T5" fmla="*/ 128 h 1291"/>
                  <a:gd name="T6" fmla="*/ 1103 w 1150"/>
                  <a:gd name="T7" fmla="*/ 185 h 1291"/>
                  <a:gd name="T8" fmla="*/ 1091 w 1150"/>
                  <a:gd name="T9" fmla="*/ 261 h 1291"/>
                  <a:gd name="T10" fmla="*/ 1090 w 1150"/>
                  <a:gd name="T11" fmla="*/ 352 h 1291"/>
                  <a:gd name="T12" fmla="*/ 1103 w 1150"/>
                  <a:gd name="T13" fmla="*/ 453 h 1291"/>
                  <a:gd name="T14" fmla="*/ 1137 w 1150"/>
                  <a:gd name="T15" fmla="*/ 564 h 1291"/>
                  <a:gd name="T16" fmla="*/ 1150 w 1150"/>
                  <a:gd name="T17" fmla="*/ 609 h 1291"/>
                  <a:gd name="T18" fmla="*/ 1146 w 1150"/>
                  <a:gd name="T19" fmla="*/ 636 h 1291"/>
                  <a:gd name="T20" fmla="*/ 1128 w 1150"/>
                  <a:gd name="T21" fmla="*/ 649 h 1291"/>
                  <a:gd name="T22" fmla="*/ 1101 w 1150"/>
                  <a:gd name="T23" fmla="*/ 650 h 1291"/>
                  <a:gd name="T24" fmla="*/ 1069 w 1150"/>
                  <a:gd name="T25" fmla="*/ 641 h 1291"/>
                  <a:gd name="T26" fmla="*/ 1032 w 1150"/>
                  <a:gd name="T27" fmla="*/ 626 h 1291"/>
                  <a:gd name="T28" fmla="*/ 996 w 1150"/>
                  <a:gd name="T29" fmla="*/ 607 h 1291"/>
                  <a:gd name="T30" fmla="*/ 965 w 1150"/>
                  <a:gd name="T31" fmla="*/ 586 h 1291"/>
                  <a:gd name="T32" fmla="*/ 941 w 1150"/>
                  <a:gd name="T33" fmla="*/ 564 h 1291"/>
                  <a:gd name="T34" fmla="*/ 937 w 1150"/>
                  <a:gd name="T35" fmla="*/ 577 h 1291"/>
                  <a:gd name="T36" fmla="*/ 931 w 1150"/>
                  <a:gd name="T37" fmla="*/ 612 h 1291"/>
                  <a:gd name="T38" fmla="*/ 926 w 1150"/>
                  <a:gd name="T39" fmla="*/ 663 h 1291"/>
                  <a:gd name="T40" fmla="*/ 928 w 1150"/>
                  <a:gd name="T41" fmla="*/ 726 h 1291"/>
                  <a:gd name="T42" fmla="*/ 943 w 1150"/>
                  <a:gd name="T43" fmla="*/ 797 h 1291"/>
                  <a:gd name="T44" fmla="*/ 975 w 1150"/>
                  <a:gd name="T45" fmla="*/ 869 h 1291"/>
                  <a:gd name="T46" fmla="*/ 1014 w 1150"/>
                  <a:gd name="T47" fmla="*/ 926 h 1291"/>
                  <a:gd name="T48" fmla="*/ 1024 w 1150"/>
                  <a:gd name="T49" fmla="*/ 959 h 1291"/>
                  <a:gd name="T50" fmla="*/ 1013 w 1150"/>
                  <a:gd name="T51" fmla="*/ 979 h 1291"/>
                  <a:gd name="T52" fmla="*/ 985 w 1150"/>
                  <a:gd name="T53" fmla="*/ 987 h 1291"/>
                  <a:gd name="T54" fmla="*/ 943 w 1150"/>
                  <a:gd name="T55" fmla="*/ 982 h 1291"/>
                  <a:gd name="T56" fmla="*/ 894 w 1150"/>
                  <a:gd name="T57" fmla="*/ 963 h 1291"/>
                  <a:gd name="T58" fmla="*/ 840 w 1150"/>
                  <a:gd name="T59" fmla="*/ 929 h 1291"/>
                  <a:gd name="T60" fmla="*/ 784 w 1150"/>
                  <a:gd name="T61" fmla="*/ 882 h 1291"/>
                  <a:gd name="T62" fmla="*/ 733 w 1150"/>
                  <a:gd name="T63" fmla="*/ 819 h 1291"/>
                  <a:gd name="T64" fmla="*/ 690 w 1150"/>
                  <a:gd name="T65" fmla="*/ 741 h 1291"/>
                  <a:gd name="T66" fmla="*/ 671 w 1150"/>
                  <a:gd name="T67" fmla="*/ 701 h 1291"/>
                  <a:gd name="T68" fmla="*/ 667 w 1150"/>
                  <a:gd name="T69" fmla="*/ 730 h 1291"/>
                  <a:gd name="T70" fmla="*/ 665 w 1150"/>
                  <a:gd name="T71" fmla="*/ 783 h 1291"/>
                  <a:gd name="T72" fmla="*/ 667 w 1150"/>
                  <a:gd name="T73" fmla="*/ 854 h 1291"/>
                  <a:gd name="T74" fmla="*/ 683 w 1150"/>
                  <a:gd name="T75" fmla="*/ 936 h 1291"/>
                  <a:gd name="T76" fmla="*/ 715 w 1150"/>
                  <a:gd name="T77" fmla="*/ 1025 h 1291"/>
                  <a:gd name="T78" fmla="*/ 770 w 1150"/>
                  <a:gd name="T79" fmla="*/ 1115 h 1291"/>
                  <a:gd name="T80" fmla="*/ 823 w 1150"/>
                  <a:gd name="T81" fmla="*/ 1175 h 1291"/>
                  <a:gd name="T82" fmla="*/ 832 w 1150"/>
                  <a:gd name="T83" fmla="*/ 1208 h 1291"/>
                  <a:gd name="T84" fmla="*/ 814 w 1150"/>
                  <a:gd name="T85" fmla="*/ 1234 h 1291"/>
                  <a:gd name="T86" fmla="*/ 775 w 1150"/>
                  <a:gd name="T87" fmla="*/ 1254 h 1291"/>
                  <a:gd name="T88" fmla="*/ 718 w 1150"/>
                  <a:gd name="T89" fmla="*/ 1269 h 1291"/>
                  <a:gd name="T90" fmla="*/ 646 w 1150"/>
                  <a:gd name="T91" fmla="*/ 1279 h 1291"/>
                  <a:gd name="T92" fmla="*/ 565 w 1150"/>
                  <a:gd name="T93" fmla="*/ 1286 h 1291"/>
                  <a:gd name="T94" fmla="*/ 476 w 1150"/>
                  <a:gd name="T95" fmla="*/ 1289 h 1291"/>
                  <a:gd name="T96" fmla="*/ 385 w 1150"/>
                  <a:gd name="T97" fmla="*/ 1291 h 1291"/>
                  <a:gd name="T98" fmla="*/ 295 w 1150"/>
                  <a:gd name="T99" fmla="*/ 1289 h 1291"/>
                  <a:gd name="T100" fmla="*/ 210 w 1150"/>
                  <a:gd name="T101" fmla="*/ 1287 h 1291"/>
                  <a:gd name="T102" fmla="*/ 136 w 1150"/>
                  <a:gd name="T103" fmla="*/ 1283 h 1291"/>
                  <a:gd name="T104" fmla="*/ 74 w 1150"/>
                  <a:gd name="T105" fmla="*/ 1280 h 1291"/>
                  <a:gd name="T106" fmla="*/ 28 w 1150"/>
                  <a:gd name="T107" fmla="*/ 1278 h 1291"/>
                  <a:gd name="T108" fmla="*/ 4 w 1150"/>
                  <a:gd name="T109" fmla="*/ 1275 h 1291"/>
                  <a:gd name="T110" fmla="*/ 0 w 1150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0" h="1291">
                    <a:moveTo>
                      <a:pt x="0" y="0"/>
                    </a:moveTo>
                    <a:lnTo>
                      <a:pt x="1137" y="78"/>
                    </a:lnTo>
                    <a:lnTo>
                      <a:pt x="1136" y="81"/>
                    </a:lnTo>
                    <a:lnTo>
                      <a:pt x="1132" y="91"/>
                    </a:lnTo>
                    <a:lnTo>
                      <a:pt x="1126" y="106"/>
                    </a:lnTo>
                    <a:lnTo>
                      <a:pt x="1118" y="128"/>
                    </a:lnTo>
                    <a:lnTo>
                      <a:pt x="1110" y="154"/>
                    </a:lnTo>
                    <a:lnTo>
                      <a:pt x="1103" y="185"/>
                    </a:lnTo>
                    <a:lnTo>
                      <a:pt x="1096" y="221"/>
                    </a:lnTo>
                    <a:lnTo>
                      <a:pt x="1091" y="261"/>
                    </a:lnTo>
                    <a:lnTo>
                      <a:pt x="1089" y="305"/>
                    </a:lnTo>
                    <a:lnTo>
                      <a:pt x="1090" y="352"/>
                    </a:lnTo>
                    <a:lnTo>
                      <a:pt x="1094" y="401"/>
                    </a:lnTo>
                    <a:lnTo>
                      <a:pt x="1103" y="453"/>
                    </a:lnTo>
                    <a:lnTo>
                      <a:pt x="1117" y="509"/>
                    </a:lnTo>
                    <a:lnTo>
                      <a:pt x="1137" y="564"/>
                    </a:lnTo>
                    <a:lnTo>
                      <a:pt x="1146" y="588"/>
                    </a:lnTo>
                    <a:lnTo>
                      <a:pt x="1150" y="609"/>
                    </a:lnTo>
                    <a:lnTo>
                      <a:pt x="1150" y="625"/>
                    </a:lnTo>
                    <a:lnTo>
                      <a:pt x="1146" y="636"/>
                    </a:lnTo>
                    <a:lnTo>
                      <a:pt x="1138" y="644"/>
                    </a:lnTo>
                    <a:lnTo>
                      <a:pt x="1128" y="649"/>
                    </a:lnTo>
                    <a:lnTo>
                      <a:pt x="1117" y="652"/>
                    </a:lnTo>
                    <a:lnTo>
                      <a:pt x="1101" y="650"/>
                    </a:lnTo>
                    <a:lnTo>
                      <a:pt x="1085" y="647"/>
                    </a:lnTo>
                    <a:lnTo>
                      <a:pt x="1069" y="641"/>
                    </a:lnTo>
                    <a:lnTo>
                      <a:pt x="1051" y="635"/>
                    </a:lnTo>
                    <a:lnTo>
                      <a:pt x="1032" y="626"/>
                    </a:lnTo>
                    <a:lnTo>
                      <a:pt x="1014" y="617"/>
                    </a:lnTo>
                    <a:lnTo>
                      <a:pt x="996" y="607"/>
                    </a:lnTo>
                    <a:lnTo>
                      <a:pt x="980" y="596"/>
                    </a:lnTo>
                    <a:lnTo>
                      <a:pt x="965" y="586"/>
                    </a:lnTo>
                    <a:lnTo>
                      <a:pt x="952" y="574"/>
                    </a:lnTo>
                    <a:lnTo>
                      <a:pt x="941" y="564"/>
                    </a:lnTo>
                    <a:lnTo>
                      <a:pt x="939" y="568"/>
                    </a:lnTo>
                    <a:lnTo>
                      <a:pt x="937" y="577"/>
                    </a:lnTo>
                    <a:lnTo>
                      <a:pt x="934" y="592"/>
                    </a:lnTo>
                    <a:lnTo>
                      <a:pt x="931" y="612"/>
                    </a:lnTo>
                    <a:lnTo>
                      <a:pt x="928" y="635"/>
                    </a:lnTo>
                    <a:lnTo>
                      <a:pt x="926" y="663"/>
                    </a:lnTo>
                    <a:lnTo>
                      <a:pt x="926" y="693"/>
                    </a:lnTo>
                    <a:lnTo>
                      <a:pt x="928" y="726"/>
                    </a:lnTo>
                    <a:lnTo>
                      <a:pt x="934" y="762"/>
                    </a:lnTo>
                    <a:lnTo>
                      <a:pt x="943" y="797"/>
                    </a:lnTo>
                    <a:lnTo>
                      <a:pt x="957" y="834"/>
                    </a:lnTo>
                    <a:lnTo>
                      <a:pt x="975" y="869"/>
                    </a:lnTo>
                    <a:lnTo>
                      <a:pt x="1000" y="905"/>
                    </a:lnTo>
                    <a:lnTo>
                      <a:pt x="1014" y="926"/>
                    </a:lnTo>
                    <a:lnTo>
                      <a:pt x="1022" y="944"/>
                    </a:lnTo>
                    <a:lnTo>
                      <a:pt x="1024" y="959"/>
                    </a:lnTo>
                    <a:lnTo>
                      <a:pt x="1022" y="970"/>
                    </a:lnTo>
                    <a:lnTo>
                      <a:pt x="1013" y="979"/>
                    </a:lnTo>
                    <a:lnTo>
                      <a:pt x="1002" y="986"/>
                    </a:lnTo>
                    <a:lnTo>
                      <a:pt x="985" y="987"/>
                    </a:lnTo>
                    <a:lnTo>
                      <a:pt x="966" y="986"/>
                    </a:lnTo>
                    <a:lnTo>
                      <a:pt x="943" y="982"/>
                    </a:lnTo>
                    <a:lnTo>
                      <a:pt x="919" y="974"/>
                    </a:lnTo>
                    <a:lnTo>
                      <a:pt x="894" y="963"/>
                    </a:lnTo>
                    <a:lnTo>
                      <a:pt x="867" y="948"/>
                    </a:lnTo>
                    <a:lnTo>
                      <a:pt x="840" y="929"/>
                    </a:lnTo>
                    <a:lnTo>
                      <a:pt x="812" y="907"/>
                    </a:lnTo>
                    <a:lnTo>
                      <a:pt x="784" y="882"/>
                    </a:lnTo>
                    <a:lnTo>
                      <a:pt x="757" y="852"/>
                    </a:lnTo>
                    <a:lnTo>
                      <a:pt x="733" y="819"/>
                    </a:lnTo>
                    <a:lnTo>
                      <a:pt x="710" y="782"/>
                    </a:lnTo>
                    <a:lnTo>
                      <a:pt x="690" y="741"/>
                    </a:lnTo>
                    <a:lnTo>
                      <a:pt x="672" y="697"/>
                    </a:lnTo>
                    <a:lnTo>
                      <a:pt x="671" y="701"/>
                    </a:lnTo>
                    <a:lnTo>
                      <a:pt x="670" y="712"/>
                    </a:lnTo>
                    <a:lnTo>
                      <a:pt x="667" y="730"/>
                    </a:lnTo>
                    <a:lnTo>
                      <a:pt x="665" y="754"/>
                    </a:lnTo>
                    <a:lnTo>
                      <a:pt x="665" y="783"/>
                    </a:lnTo>
                    <a:lnTo>
                      <a:pt x="665" y="816"/>
                    </a:lnTo>
                    <a:lnTo>
                      <a:pt x="667" y="854"/>
                    </a:lnTo>
                    <a:lnTo>
                      <a:pt x="674" y="895"/>
                    </a:lnTo>
                    <a:lnTo>
                      <a:pt x="683" y="936"/>
                    </a:lnTo>
                    <a:lnTo>
                      <a:pt x="696" y="981"/>
                    </a:lnTo>
                    <a:lnTo>
                      <a:pt x="715" y="1025"/>
                    </a:lnTo>
                    <a:lnTo>
                      <a:pt x="740" y="1070"/>
                    </a:lnTo>
                    <a:lnTo>
                      <a:pt x="770" y="1115"/>
                    </a:lnTo>
                    <a:lnTo>
                      <a:pt x="807" y="1156"/>
                    </a:lnTo>
                    <a:lnTo>
                      <a:pt x="823" y="1175"/>
                    </a:lnTo>
                    <a:lnTo>
                      <a:pt x="831" y="1192"/>
                    </a:lnTo>
                    <a:lnTo>
                      <a:pt x="832" y="1208"/>
                    </a:lnTo>
                    <a:lnTo>
                      <a:pt x="826" y="1221"/>
                    </a:lnTo>
                    <a:lnTo>
                      <a:pt x="814" y="1234"/>
                    </a:lnTo>
                    <a:lnTo>
                      <a:pt x="798" y="1244"/>
                    </a:lnTo>
                    <a:lnTo>
                      <a:pt x="775" y="1254"/>
                    </a:lnTo>
                    <a:lnTo>
                      <a:pt x="748" y="1262"/>
                    </a:lnTo>
                    <a:lnTo>
                      <a:pt x="718" y="1269"/>
                    </a:lnTo>
                    <a:lnTo>
                      <a:pt x="684" y="1274"/>
                    </a:lnTo>
                    <a:lnTo>
                      <a:pt x="646" y="1279"/>
                    </a:lnTo>
                    <a:lnTo>
                      <a:pt x="607" y="1283"/>
                    </a:lnTo>
                    <a:lnTo>
                      <a:pt x="565" y="1286"/>
                    </a:lnTo>
                    <a:lnTo>
                      <a:pt x="521" y="1288"/>
                    </a:lnTo>
                    <a:lnTo>
                      <a:pt x="476" y="1289"/>
                    </a:lnTo>
                    <a:lnTo>
                      <a:pt x="431" y="1291"/>
                    </a:lnTo>
                    <a:lnTo>
                      <a:pt x="385" y="1291"/>
                    </a:lnTo>
                    <a:lnTo>
                      <a:pt x="340" y="1289"/>
                    </a:lnTo>
                    <a:lnTo>
                      <a:pt x="295" y="1289"/>
                    </a:lnTo>
                    <a:lnTo>
                      <a:pt x="252" y="1288"/>
                    </a:lnTo>
                    <a:lnTo>
                      <a:pt x="210" y="1287"/>
                    </a:lnTo>
                    <a:lnTo>
                      <a:pt x="173" y="1286"/>
                    </a:lnTo>
                    <a:lnTo>
                      <a:pt x="136" y="1283"/>
                    </a:lnTo>
                    <a:lnTo>
                      <a:pt x="103" y="1282"/>
                    </a:lnTo>
                    <a:lnTo>
                      <a:pt x="74" y="1280"/>
                    </a:lnTo>
                    <a:lnTo>
                      <a:pt x="48" y="1279"/>
                    </a:lnTo>
                    <a:lnTo>
                      <a:pt x="28" y="1278"/>
                    </a:lnTo>
                    <a:lnTo>
                      <a:pt x="13" y="1277"/>
                    </a:lnTo>
                    <a:lnTo>
                      <a:pt x="4" y="1275"/>
                    </a:lnTo>
                    <a:lnTo>
                      <a:pt x="0" y="1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3" name="Rectangle 62">
                <a:extLst>
                  <a:ext uri="{FF2B5EF4-FFF2-40B4-BE49-F238E27FC236}">
                    <a16:creationId xmlns:a16="http://schemas.microsoft.com/office/drawing/2014/main" id="{4C5DC29E-DEA2-4019-84A1-67D926C192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8" y="2020"/>
                <a:ext cx="188" cy="211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4" name="Freeform 63">
                <a:extLst>
                  <a:ext uri="{FF2B5EF4-FFF2-40B4-BE49-F238E27FC236}">
                    <a16:creationId xmlns:a16="http://schemas.microsoft.com/office/drawing/2014/main" id="{E84810D2-B5DE-47AA-8E4E-8E9A188E2F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20"/>
                <a:ext cx="188" cy="66"/>
              </a:xfrm>
              <a:custGeom>
                <a:avLst/>
                <a:gdLst>
                  <a:gd name="T0" fmla="*/ 0 w 565"/>
                  <a:gd name="T1" fmla="*/ 0 h 197"/>
                  <a:gd name="T2" fmla="*/ 565 w 565"/>
                  <a:gd name="T3" fmla="*/ 0 h 197"/>
                  <a:gd name="T4" fmla="*/ 565 w 565"/>
                  <a:gd name="T5" fmla="*/ 191 h 197"/>
                  <a:gd name="T6" fmla="*/ 504 w 565"/>
                  <a:gd name="T7" fmla="*/ 197 h 197"/>
                  <a:gd name="T8" fmla="*/ 447 w 565"/>
                  <a:gd name="T9" fmla="*/ 197 h 197"/>
                  <a:gd name="T10" fmla="*/ 391 w 565"/>
                  <a:gd name="T11" fmla="*/ 194 h 197"/>
                  <a:gd name="T12" fmla="*/ 338 w 565"/>
                  <a:gd name="T13" fmla="*/ 188 h 197"/>
                  <a:gd name="T14" fmla="*/ 289 w 565"/>
                  <a:gd name="T15" fmla="*/ 180 h 197"/>
                  <a:gd name="T16" fmla="*/ 242 w 565"/>
                  <a:gd name="T17" fmla="*/ 170 h 197"/>
                  <a:gd name="T18" fmla="*/ 199 w 565"/>
                  <a:gd name="T19" fmla="*/ 159 h 197"/>
                  <a:gd name="T20" fmla="*/ 160 w 565"/>
                  <a:gd name="T21" fmla="*/ 147 h 197"/>
                  <a:gd name="T22" fmla="*/ 124 w 565"/>
                  <a:gd name="T23" fmla="*/ 133 h 197"/>
                  <a:gd name="T24" fmla="*/ 93 w 565"/>
                  <a:gd name="T25" fmla="*/ 122 h 197"/>
                  <a:gd name="T26" fmla="*/ 65 w 565"/>
                  <a:gd name="T27" fmla="*/ 109 h 197"/>
                  <a:gd name="T28" fmla="*/ 42 w 565"/>
                  <a:gd name="T29" fmla="*/ 98 h 197"/>
                  <a:gd name="T30" fmla="*/ 24 w 565"/>
                  <a:gd name="T31" fmla="*/ 89 h 197"/>
                  <a:gd name="T32" fmla="*/ 12 w 565"/>
                  <a:gd name="T33" fmla="*/ 81 h 197"/>
                  <a:gd name="T34" fmla="*/ 3 w 565"/>
                  <a:gd name="T35" fmla="*/ 78 h 197"/>
                  <a:gd name="T36" fmla="*/ 0 w 565"/>
                  <a:gd name="T37" fmla="*/ 75 h 197"/>
                  <a:gd name="T38" fmla="*/ 0 w 565"/>
                  <a:gd name="T3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5" h="197">
                    <a:moveTo>
                      <a:pt x="0" y="0"/>
                    </a:moveTo>
                    <a:lnTo>
                      <a:pt x="565" y="0"/>
                    </a:lnTo>
                    <a:lnTo>
                      <a:pt x="565" y="191"/>
                    </a:lnTo>
                    <a:lnTo>
                      <a:pt x="504" y="197"/>
                    </a:lnTo>
                    <a:lnTo>
                      <a:pt x="447" y="197"/>
                    </a:lnTo>
                    <a:lnTo>
                      <a:pt x="391" y="194"/>
                    </a:lnTo>
                    <a:lnTo>
                      <a:pt x="338" y="188"/>
                    </a:lnTo>
                    <a:lnTo>
                      <a:pt x="289" y="180"/>
                    </a:lnTo>
                    <a:lnTo>
                      <a:pt x="242" y="170"/>
                    </a:lnTo>
                    <a:lnTo>
                      <a:pt x="199" y="159"/>
                    </a:lnTo>
                    <a:lnTo>
                      <a:pt x="160" y="147"/>
                    </a:lnTo>
                    <a:lnTo>
                      <a:pt x="124" y="133"/>
                    </a:lnTo>
                    <a:lnTo>
                      <a:pt x="93" y="122"/>
                    </a:lnTo>
                    <a:lnTo>
                      <a:pt x="65" y="109"/>
                    </a:lnTo>
                    <a:lnTo>
                      <a:pt x="42" y="98"/>
                    </a:lnTo>
                    <a:lnTo>
                      <a:pt x="24" y="89"/>
                    </a:lnTo>
                    <a:lnTo>
                      <a:pt x="12" y="81"/>
                    </a:lnTo>
                    <a:lnTo>
                      <a:pt x="3" y="78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5" name="Freeform 64">
                <a:extLst>
                  <a:ext uri="{FF2B5EF4-FFF2-40B4-BE49-F238E27FC236}">
                    <a16:creationId xmlns:a16="http://schemas.microsoft.com/office/drawing/2014/main" id="{DC6FFB6B-C38E-49F7-8F73-47D642139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1589"/>
                <a:ext cx="184" cy="209"/>
              </a:xfrm>
              <a:custGeom>
                <a:avLst/>
                <a:gdLst>
                  <a:gd name="T0" fmla="*/ 276 w 552"/>
                  <a:gd name="T1" fmla="*/ 0 h 628"/>
                  <a:gd name="T2" fmla="*/ 317 w 552"/>
                  <a:gd name="T3" fmla="*/ 3 h 628"/>
                  <a:gd name="T4" fmla="*/ 356 w 552"/>
                  <a:gd name="T5" fmla="*/ 13 h 628"/>
                  <a:gd name="T6" fmla="*/ 393 w 552"/>
                  <a:gd name="T7" fmla="*/ 29 h 628"/>
                  <a:gd name="T8" fmla="*/ 426 w 552"/>
                  <a:gd name="T9" fmla="*/ 51 h 628"/>
                  <a:gd name="T10" fmla="*/ 457 w 552"/>
                  <a:gd name="T11" fmla="*/ 76 h 628"/>
                  <a:gd name="T12" fmla="*/ 484 w 552"/>
                  <a:gd name="T13" fmla="*/ 108 h 628"/>
                  <a:gd name="T14" fmla="*/ 507 w 552"/>
                  <a:gd name="T15" fmla="*/ 143 h 628"/>
                  <a:gd name="T16" fmla="*/ 526 w 552"/>
                  <a:gd name="T17" fmla="*/ 181 h 628"/>
                  <a:gd name="T18" fmla="*/ 540 w 552"/>
                  <a:gd name="T19" fmla="*/ 223 h 628"/>
                  <a:gd name="T20" fmla="*/ 548 w 552"/>
                  <a:gd name="T21" fmla="*/ 267 h 628"/>
                  <a:gd name="T22" fmla="*/ 552 w 552"/>
                  <a:gd name="T23" fmla="*/ 314 h 628"/>
                  <a:gd name="T24" fmla="*/ 548 w 552"/>
                  <a:gd name="T25" fmla="*/ 361 h 628"/>
                  <a:gd name="T26" fmla="*/ 540 w 552"/>
                  <a:gd name="T27" fmla="*/ 405 h 628"/>
                  <a:gd name="T28" fmla="*/ 526 w 552"/>
                  <a:gd name="T29" fmla="*/ 447 h 628"/>
                  <a:gd name="T30" fmla="*/ 507 w 552"/>
                  <a:gd name="T31" fmla="*/ 485 h 628"/>
                  <a:gd name="T32" fmla="*/ 484 w 552"/>
                  <a:gd name="T33" fmla="*/ 520 h 628"/>
                  <a:gd name="T34" fmla="*/ 457 w 552"/>
                  <a:gd name="T35" fmla="*/ 551 h 628"/>
                  <a:gd name="T36" fmla="*/ 426 w 552"/>
                  <a:gd name="T37" fmla="*/ 577 h 628"/>
                  <a:gd name="T38" fmla="*/ 393 w 552"/>
                  <a:gd name="T39" fmla="*/ 599 h 628"/>
                  <a:gd name="T40" fmla="*/ 356 w 552"/>
                  <a:gd name="T41" fmla="*/ 615 h 628"/>
                  <a:gd name="T42" fmla="*/ 317 w 552"/>
                  <a:gd name="T43" fmla="*/ 624 h 628"/>
                  <a:gd name="T44" fmla="*/ 276 w 552"/>
                  <a:gd name="T45" fmla="*/ 628 h 628"/>
                  <a:gd name="T46" fmla="*/ 236 w 552"/>
                  <a:gd name="T47" fmla="*/ 624 h 628"/>
                  <a:gd name="T48" fmla="*/ 197 w 552"/>
                  <a:gd name="T49" fmla="*/ 615 h 628"/>
                  <a:gd name="T50" fmla="*/ 160 w 552"/>
                  <a:gd name="T51" fmla="*/ 599 h 628"/>
                  <a:gd name="T52" fmla="*/ 126 w 552"/>
                  <a:gd name="T53" fmla="*/ 577 h 628"/>
                  <a:gd name="T54" fmla="*/ 95 w 552"/>
                  <a:gd name="T55" fmla="*/ 551 h 628"/>
                  <a:gd name="T56" fmla="*/ 69 w 552"/>
                  <a:gd name="T57" fmla="*/ 520 h 628"/>
                  <a:gd name="T58" fmla="*/ 45 w 552"/>
                  <a:gd name="T59" fmla="*/ 485 h 628"/>
                  <a:gd name="T60" fmla="*/ 26 w 552"/>
                  <a:gd name="T61" fmla="*/ 447 h 628"/>
                  <a:gd name="T62" fmla="*/ 12 w 552"/>
                  <a:gd name="T63" fmla="*/ 405 h 628"/>
                  <a:gd name="T64" fmla="*/ 4 w 552"/>
                  <a:gd name="T65" fmla="*/ 361 h 628"/>
                  <a:gd name="T66" fmla="*/ 0 w 552"/>
                  <a:gd name="T67" fmla="*/ 314 h 628"/>
                  <a:gd name="T68" fmla="*/ 4 w 552"/>
                  <a:gd name="T69" fmla="*/ 267 h 628"/>
                  <a:gd name="T70" fmla="*/ 12 w 552"/>
                  <a:gd name="T71" fmla="*/ 223 h 628"/>
                  <a:gd name="T72" fmla="*/ 26 w 552"/>
                  <a:gd name="T73" fmla="*/ 181 h 628"/>
                  <a:gd name="T74" fmla="*/ 45 w 552"/>
                  <a:gd name="T75" fmla="*/ 143 h 628"/>
                  <a:gd name="T76" fmla="*/ 69 w 552"/>
                  <a:gd name="T77" fmla="*/ 108 h 628"/>
                  <a:gd name="T78" fmla="*/ 95 w 552"/>
                  <a:gd name="T79" fmla="*/ 76 h 628"/>
                  <a:gd name="T80" fmla="*/ 126 w 552"/>
                  <a:gd name="T81" fmla="*/ 51 h 628"/>
                  <a:gd name="T82" fmla="*/ 160 w 552"/>
                  <a:gd name="T83" fmla="*/ 29 h 628"/>
                  <a:gd name="T84" fmla="*/ 197 w 552"/>
                  <a:gd name="T85" fmla="*/ 13 h 628"/>
                  <a:gd name="T86" fmla="*/ 236 w 552"/>
                  <a:gd name="T87" fmla="*/ 3 h 628"/>
                  <a:gd name="T88" fmla="*/ 276 w 552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2" h="628">
                    <a:moveTo>
                      <a:pt x="276" y="0"/>
                    </a:moveTo>
                    <a:lnTo>
                      <a:pt x="317" y="3"/>
                    </a:lnTo>
                    <a:lnTo>
                      <a:pt x="356" y="13"/>
                    </a:lnTo>
                    <a:lnTo>
                      <a:pt x="393" y="29"/>
                    </a:lnTo>
                    <a:lnTo>
                      <a:pt x="426" y="51"/>
                    </a:lnTo>
                    <a:lnTo>
                      <a:pt x="457" y="76"/>
                    </a:lnTo>
                    <a:lnTo>
                      <a:pt x="484" y="108"/>
                    </a:lnTo>
                    <a:lnTo>
                      <a:pt x="507" y="143"/>
                    </a:lnTo>
                    <a:lnTo>
                      <a:pt x="526" y="181"/>
                    </a:lnTo>
                    <a:lnTo>
                      <a:pt x="540" y="223"/>
                    </a:lnTo>
                    <a:lnTo>
                      <a:pt x="548" y="267"/>
                    </a:lnTo>
                    <a:lnTo>
                      <a:pt x="552" y="314"/>
                    </a:lnTo>
                    <a:lnTo>
                      <a:pt x="548" y="361"/>
                    </a:lnTo>
                    <a:lnTo>
                      <a:pt x="540" y="405"/>
                    </a:lnTo>
                    <a:lnTo>
                      <a:pt x="526" y="447"/>
                    </a:lnTo>
                    <a:lnTo>
                      <a:pt x="507" y="485"/>
                    </a:lnTo>
                    <a:lnTo>
                      <a:pt x="484" y="520"/>
                    </a:lnTo>
                    <a:lnTo>
                      <a:pt x="457" y="551"/>
                    </a:lnTo>
                    <a:lnTo>
                      <a:pt x="426" y="577"/>
                    </a:lnTo>
                    <a:lnTo>
                      <a:pt x="393" y="599"/>
                    </a:lnTo>
                    <a:lnTo>
                      <a:pt x="356" y="615"/>
                    </a:lnTo>
                    <a:lnTo>
                      <a:pt x="317" y="624"/>
                    </a:lnTo>
                    <a:lnTo>
                      <a:pt x="276" y="628"/>
                    </a:lnTo>
                    <a:lnTo>
                      <a:pt x="236" y="624"/>
                    </a:lnTo>
                    <a:lnTo>
                      <a:pt x="197" y="615"/>
                    </a:lnTo>
                    <a:lnTo>
                      <a:pt x="160" y="599"/>
                    </a:lnTo>
                    <a:lnTo>
                      <a:pt x="126" y="577"/>
                    </a:lnTo>
                    <a:lnTo>
                      <a:pt x="95" y="551"/>
                    </a:lnTo>
                    <a:lnTo>
                      <a:pt x="69" y="520"/>
                    </a:lnTo>
                    <a:lnTo>
                      <a:pt x="45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4" y="361"/>
                    </a:lnTo>
                    <a:lnTo>
                      <a:pt x="0" y="314"/>
                    </a:lnTo>
                    <a:lnTo>
                      <a:pt x="4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5" y="143"/>
                    </a:lnTo>
                    <a:lnTo>
                      <a:pt x="69" y="108"/>
                    </a:lnTo>
                    <a:lnTo>
                      <a:pt x="95" y="76"/>
                    </a:lnTo>
                    <a:lnTo>
                      <a:pt x="126" y="51"/>
                    </a:lnTo>
                    <a:lnTo>
                      <a:pt x="160" y="29"/>
                    </a:lnTo>
                    <a:lnTo>
                      <a:pt x="197" y="13"/>
                    </a:lnTo>
                    <a:lnTo>
                      <a:pt x="236" y="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6" name="Freeform 65">
                <a:extLst>
                  <a:ext uri="{FF2B5EF4-FFF2-40B4-BE49-F238E27FC236}">
                    <a16:creationId xmlns:a16="http://schemas.microsoft.com/office/drawing/2014/main" id="{6775CF07-3E7B-44AC-AC43-5E34D31EA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5" y="1589"/>
                <a:ext cx="184" cy="209"/>
              </a:xfrm>
              <a:custGeom>
                <a:avLst/>
                <a:gdLst>
                  <a:gd name="T0" fmla="*/ 275 w 551"/>
                  <a:gd name="T1" fmla="*/ 0 h 628"/>
                  <a:gd name="T2" fmla="*/ 316 w 551"/>
                  <a:gd name="T3" fmla="*/ 3 h 628"/>
                  <a:gd name="T4" fmla="*/ 355 w 551"/>
                  <a:gd name="T5" fmla="*/ 13 h 628"/>
                  <a:gd name="T6" fmla="*/ 392 w 551"/>
                  <a:gd name="T7" fmla="*/ 29 h 628"/>
                  <a:gd name="T8" fmla="*/ 426 w 551"/>
                  <a:gd name="T9" fmla="*/ 51 h 628"/>
                  <a:gd name="T10" fmla="*/ 456 w 551"/>
                  <a:gd name="T11" fmla="*/ 76 h 628"/>
                  <a:gd name="T12" fmla="*/ 483 w 551"/>
                  <a:gd name="T13" fmla="*/ 108 h 628"/>
                  <a:gd name="T14" fmla="*/ 507 w 551"/>
                  <a:gd name="T15" fmla="*/ 143 h 628"/>
                  <a:gd name="T16" fmla="*/ 525 w 551"/>
                  <a:gd name="T17" fmla="*/ 181 h 628"/>
                  <a:gd name="T18" fmla="*/ 539 w 551"/>
                  <a:gd name="T19" fmla="*/ 223 h 628"/>
                  <a:gd name="T20" fmla="*/ 548 w 551"/>
                  <a:gd name="T21" fmla="*/ 267 h 628"/>
                  <a:gd name="T22" fmla="*/ 551 w 551"/>
                  <a:gd name="T23" fmla="*/ 314 h 628"/>
                  <a:gd name="T24" fmla="*/ 548 w 551"/>
                  <a:gd name="T25" fmla="*/ 361 h 628"/>
                  <a:gd name="T26" fmla="*/ 539 w 551"/>
                  <a:gd name="T27" fmla="*/ 405 h 628"/>
                  <a:gd name="T28" fmla="*/ 525 w 551"/>
                  <a:gd name="T29" fmla="*/ 447 h 628"/>
                  <a:gd name="T30" fmla="*/ 507 w 551"/>
                  <a:gd name="T31" fmla="*/ 485 h 628"/>
                  <a:gd name="T32" fmla="*/ 483 w 551"/>
                  <a:gd name="T33" fmla="*/ 520 h 628"/>
                  <a:gd name="T34" fmla="*/ 456 w 551"/>
                  <a:gd name="T35" fmla="*/ 551 h 628"/>
                  <a:gd name="T36" fmla="*/ 426 w 551"/>
                  <a:gd name="T37" fmla="*/ 577 h 628"/>
                  <a:gd name="T38" fmla="*/ 392 w 551"/>
                  <a:gd name="T39" fmla="*/ 599 h 628"/>
                  <a:gd name="T40" fmla="*/ 355 w 551"/>
                  <a:gd name="T41" fmla="*/ 615 h 628"/>
                  <a:gd name="T42" fmla="*/ 316 w 551"/>
                  <a:gd name="T43" fmla="*/ 624 h 628"/>
                  <a:gd name="T44" fmla="*/ 275 w 551"/>
                  <a:gd name="T45" fmla="*/ 628 h 628"/>
                  <a:gd name="T46" fmla="*/ 235 w 551"/>
                  <a:gd name="T47" fmla="*/ 624 h 628"/>
                  <a:gd name="T48" fmla="*/ 196 w 551"/>
                  <a:gd name="T49" fmla="*/ 615 h 628"/>
                  <a:gd name="T50" fmla="*/ 159 w 551"/>
                  <a:gd name="T51" fmla="*/ 599 h 628"/>
                  <a:gd name="T52" fmla="*/ 126 w 551"/>
                  <a:gd name="T53" fmla="*/ 577 h 628"/>
                  <a:gd name="T54" fmla="*/ 94 w 551"/>
                  <a:gd name="T55" fmla="*/ 551 h 628"/>
                  <a:gd name="T56" fmla="*/ 68 w 551"/>
                  <a:gd name="T57" fmla="*/ 520 h 628"/>
                  <a:gd name="T58" fmla="*/ 44 w 551"/>
                  <a:gd name="T59" fmla="*/ 485 h 628"/>
                  <a:gd name="T60" fmla="*/ 26 w 551"/>
                  <a:gd name="T61" fmla="*/ 447 h 628"/>
                  <a:gd name="T62" fmla="*/ 12 w 551"/>
                  <a:gd name="T63" fmla="*/ 405 h 628"/>
                  <a:gd name="T64" fmla="*/ 3 w 551"/>
                  <a:gd name="T65" fmla="*/ 361 h 628"/>
                  <a:gd name="T66" fmla="*/ 0 w 551"/>
                  <a:gd name="T67" fmla="*/ 314 h 628"/>
                  <a:gd name="T68" fmla="*/ 3 w 551"/>
                  <a:gd name="T69" fmla="*/ 267 h 628"/>
                  <a:gd name="T70" fmla="*/ 12 w 551"/>
                  <a:gd name="T71" fmla="*/ 223 h 628"/>
                  <a:gd name="T72" fmla="*/ 26 w 551"/>
                  <a:gd name="T73" fmla="*/ 181 h 628"/>
                  <a:gd name="T74" fmla="*/ 44 w 551"/>
                  <a:gd name="T75" fmla="*/ 143 h 628"/>
                  <a:gd name="T76" fmla="*/ 68 w 551"/>
                  <a:gd name="T77" fmla="*/ 108 h 628"/>
                  <a:gd name="T78" fmla="*/ 94 w 551"/>
                  <a:gd name="T79" fmla="*/ 76 h 628"/>
                  <a:gd name="T80" fmla="*/ 126 w 551"/>
                  <a:gd name="T81" fmla="*/ 51 h 628"/>
                  <a:gd name="T82" fmla="*/ 159 w 551"/>
                  <a:gd name="T83" fmla="*/ 29 h 628"/>
                  <a:gd name="T84" fmla="*/ 196 w 551"/>
                  <a:gd name="T85" fmla="*/ 13 h 628"/>
                  <a:gd name="T86" fmla="*/ 235 w 551"/>
                  <a:gd name="T87" fmla="*/ 3 h 628"/>
                  <a:gd name="T88" fmla="*/ 275 w 551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628">
                    <a:moveTo>
                      <a:pt x="275" y="0"/>
                    </a:moveTo>
                    <a:lnTo>
                      <a:pt x="316" y="3"/>
                    </a:lnTo>
                    <a:lnTo>
                      <a:pt x="355" y="13"/>
                    </a:lnTo>
                    <a:lnTo>
                      <a:pt x="392" y="29"/>
                    </a:lnTo>
                    <a:lnTo>
                      <a:pt x="426" y="51"/>
                    </a:lnTo>
                    <a:lnTo>
                      <a:pt x="456" y="76"/>
                    </a:lnTo>
                    <a:lnTo>
                      <a:pt x="483" y="108"/>
                    </a:lnTo>
                    <a:lnTo>
                      <a:pt x="507" y="143"/>
                    </a:lnTo>
                    <a:lnTo>
                      <a:pt x="525" y="181"/>
                    </a:lnTo>
                    <a:lnTo>
                      <a:pt x="539" y="223"/>
                    </a:lnTo>
                    <a:lnTo>
                      <a:pt x="548" y="267"/>
                    </a:lnTo>
                    <a:lnTo>
                      <a:pt x="551" y="314"/>
                    </a:lnTo>
                    <a:lnTo>
                      <a:pt x="548" y="361"/>
                    </a:lnTo>
                    <a:lnTo>
                      <a:pt x="539" y="405"/>
                    </a:lnTo>
                    <a:lnTo>
                      <a:pt x="525" y="447"/>
                    </a:lnTo>
                    <a:lnTo>
                      <a:pt x="507" y="485"/>
                    </a:lnTo>
                    <a:lnTo>
                      <a:pt x="483" y="520"/>
                    </a:lnTo>
                    <a:lnTo>
                      <a:pt x="456" y="551"/>
                    </a:lnTo>
                    <a:lnTo>
                      <a:pt x="426" y="577"/>
                    </a:lnTo>
                    <a:lnTo>
                      <a:pt x="392" y="599"/>
                    </a:lnTo>
                    <a:lnTo>
                      <a:pt x="355" y="615"/>
                    </a:lnTo>
                    <a:lnTo>
                      <a:pt x="316" y="624"/>
                    </a:lnTo>
                    <a:lnTo>
                      <a:pt x="275" y="628"/>
                    </a:lnTo>
                    <a:lnTo>
                      <a:pt x="235" y="624"/>
                    </a:lnTo>
                    <a:lnTo>
                      <a:pt x="196" y="615"/>
                    </a:lnTo>
                    <a:lnTo>
                      <a:pt x="159" y="599"/>
                    </a:lnTo>
                    <a:lnTo>
                      <a:pt x="126" y="577"/>
                    </a:lnTo>
                    <a:lnTo>
                      <a:pt x="94" y="551"/>
                    </a:lnTo>
                    <a:lnTo>
                      <a:pt x="68" y="520"/>
                    </a:lnTo>
                    <a:lnTo>
                      <a:pt x="44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3" y="361"/>
                    </a:lnTo>
                    <a:lnTo>
                      <a:pt x="0" y="314"/>
                    </a:lnTo>
                    <a:lnTo>
                      <a:pt x="3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4" y="143"/>
                    </a:lnTo>
                    <a:lnTo>
                      <a:pt x="68" y="108"/>
                    </a:lnTo>
                    <a:lnTo>
                      <a:pt x="94" y="76"/>
                    </a:lnTo>
                    <a:lnTo>
                      <a:pt x="126" y="51"/>
                    </a:lnTo>
                    <a:lnTo>
                      <a:pt x="159" y="29"/>
                    </a:lnTo>
                    <a:lnTo>
                      <a:pt x="196" y="13"/>
                    </a:lnTo>
                    <a:lnTo>
                      <a:pt x="235" y="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7" name="Freeform 66">
                <a:extLst>
                  <a:ext uri="{FF2B5EF4-FFF2-40B4-BE49-F238E27FC236}">
                    <a16:creationId xmlns:a16="http://schemas.microsoft.com/office/drawing/2014/main" id="{B42B4331-73BF-4AED-9DED-0C925F1A0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" y="1226"/>
                <a:ext cx="731" cy="828"/>
              </a:xfrm>
              <a:custGeom>
                <a:avLst/>
                <a:gdLst>
                  <a:gd name="T0" fmla="*/ 1196 w 2192"/>
                  <a:gd name="T1" fmla="*/ 2 h 2484"/>
                  <a:gd name="T2" fmla="*/ 1382 w 2192"/>
                  <a:gd name="T3" fmla="*/ 19 h 2484"/>
                  <a:gd name="T4" fmla="*/ 1548 w 2192"/>
                  <a:gd name="T5" fmla="*/ 50 h 2484"/>
                  <a:gd name="T6" fmla="*/ 1694 w 2192"/>
                  <a:gd name="T7" fmla="*/ 96 h 2484"/>
                  <a:gd name="T8" fmla="*/ 1820 w 2192"/>
                  <a:gd name="T9" fmla="*/ 155 h 2484"/>
                  <a:gd name="T10" fmla="*/ 1928 w 2192"/>
                  <a:gd name="T11" fmla="*/ 228 h 2484"/>
                  <a:gd name="T12" fmla="*/ 2017 w 2192"/>
                  <a:gd name="T13" fmla="*/ 311 h 2484"/>
                  <a:gd name="T14" fmla="*/ 2086 w 2192"/>
                  <a:gd name="T15" fmla="*/ 405 h 2484"/>
                  <a:gd name="T16" fmla="*/ 2138 w 2192"/>
                  <a:gd name="T17" fmla="*/ 507 h 2484"/>
                  <a:gd name="T18" fmla="*/ 2172 w 2192"/>
                  <a:gd name="T19" fmla="*/ 620 h 2484"/>
                  <a:gd name="T20" fmla="*/ 2190 w 2192"/>
                  <a:gd name="T21" fmla="*/ 739 h 2484"/>
                  <a:gd name="T22" fmla="*/ 2191 w 2192"/>
                  <a:gd name="T23" fmla="*/ 839 h 2484"/>
                  <a:gd name="T24" fmla="*/ 2192 w 2192"/>
                  <a:gd name="T25" fmla="*/ 921 h 2484"/>
                  <a:gd name="T26" fmla="*/ 2192 w 2192"/>
                  <a:gd name="T27" fmla="*/ 1012 h 2484"/>
                  <a:gd name="T28" fmla="*/ 2191 w 2192"/>
                  <a:gd name="T29" fmla="*/ 1112 h 2484"/>
                  <a:gd name="T30" fmla="*/ 2187 w 2192"/>
                  <a:gd name="T31" fmla="*/ 1218 h 2484"/>
                  <a:gd name="T32" fmla="*/ 2180 w 2192"/>
                  <a:gd name="T33" fmla="*/ 1330 h 2484"/>
                  <a:gd name="T34" fmla="*/ 2168 w 2192"/>
                  <a:gd name="T35" fmla="*/ 1444 h 2484"/>
                  <a:gd name="T36" fmla="*/ 2151 w 2192"/>
                  <a:gd name="T37" fmla="*/ 1559 h 2484"/>
                  <a:gd name="T38" fmla="*/ 2127 w 2192"/>
                  <a:gd name="T39" fmla="*/ 1674 h 2484"/>
                  <a:gd name="T40" fmla="*/ 2094 w 2192"/>
                  <a:gd name="T41" fmla="*/ 1788 h 2484"/>
                  <a:gd name="T42" fmla="*/ 2052 w 2192"/>
                  <a:gd name="T43" fmla="*/ 1899 h 2484"/>
                  <a:gd name="T44" fmla="*/ 2000 w 2192"/>
                  <a:gd name="T45" fmla="*/ 2004 h 2484"/>
                  <a:gd name="T46" fmla="*/ 1938 w 2192"/>
                  <a:gd name="T47" fmla="*/ 2103 h 2484"/>
                  <a:gd name="T48" fmla="*/ 1863 w 2192"/>
                  <a:gd name="T49" fmla="*/ 2195 h 2484"/>
                  <a:gd name="T50" fmla="*/ 1775 w 2192"/>
                  <a:gd name="T51" fmla="*/ 2276 h 2484"/>
                  <a:gd name="T52" fmla="*/ 1672 w 2192"/>
                  <a:gd name="T53" fmla="*/ 2347 h 2484"/>
                  <a:gd name="T54" fmla="*/ 1555 w 2192"/>
                  <a:gd name="T55" fmla="*/ 2404 h 2484"/>
                  <a:gd name="T56" fmla="*/ 1419 w 2192"/>
                  <a:gd name="T57" fmla="*/ 2447 h 2484"/>
                  <a:gd name="T58" fmla="*/ 1267 w 2192"/>
                  <a:gd name="T59" fmla="*/ 2474 h 2484"/>
                  <a:gd name="T60" fmla="*/ 1096 w 2192"/>
                  <a:gd name="T61" fmla="*/ 2484 h 2484"/>
                  <a:gd name="T62" fmla="*/ 926 w 2192"/>
                  <a:gd name="T63" fmla="*/ 2474 h 2484"/>
                  <a:gd name="T64" fmla="*/ 774 w 2192"/>
                  <a:gd name="T65" fmla="*/ 2447 h 2484"/>
                  <a:gd name="T66" fmla="*/ 638 w 2192"/>
                  <a:gd name="T67" fmla="*/ 2404 h 2484"/>
                  <a:gd name="T68" fmla="*/ 521 w 2192"/>
                  <a:gd name="T69" fmla="*/ 2347 h 2484"/>
                  <a:gd name="T70" fmla="*/ 418 w 2192"/>
                  <a:gd name="T71" fmla="*/ 2276 h 2484"/>
                  <a:gd name="T72" fmla="*/ 329 w 2192"/>
                  <a:gd name="T73" fmla="*/ 2195 h 2484"/>
                  <a:gd name="T74" fmla="*/ 255 w 2192"/>
                  <a:gd name="T75" fmla="*/ 2103 h 2484"/>
                  <a:gd name="T76" fmla="*/ 191 w 2192"/>
                  <a:gd name="T77" fmla="*/ 2004 h 2484"/>
                  <a:gd name="T78" fmla="*/ 141 w 2192"/>
                  <a:gd name="T79" fmla="*/ 1899 h 2484"/>
                  <a:gd name="T80" fmla="*/ 99 w 2192"/>
                  <a:gd name="T81" fmla="*/ 1788 h 2484"/>
                  <a:gd name="T82" fmla="*/ 66 w 2192"/>
                  <a:gd name="T83" fmla="*/ 1674 h 2484"/>
                  <a:gd name="T84" fmla="*/ 42 w 2192"/>
                  <a:gd name="T85" fmla="*/ 1559 h 2484"/>
                  <a:gd name="T86" fmla="*/ 24 w 2192"/>
                  <a:gd name="T87" fmla="*/ 1444 h 2484"/>
                  <a:gd name="T88" fmla="*/ 12 w 2192"/>
                  <a:gd name="T89" fmla="*/ 1330 h 2484"/>
                  <a:gd name="T90" fmla="*/ 5 w 2192"/>
                  <a:gd name="T91" fmla="*/ 1218 h 2484"/>
                  <a:gd name="T92" fmla="*/ 2 w 2192"/>
                  <a:gd name="T93" fmla="*/ 1112 h 2484"/>
                  <a:gd name="T94" fmla="*/ 0 w 2192"/>
                  <a:gd name="T95" fmla="*/ 1012 h 2484"/>
                  <a:gd name="T96" fmla="*/ 0 w 2192"/>
                  <a:gd name="T97" fmla="*/ 921 h 2484"/>
                  <a:gd name="T98" fmla="*/ 2 w 2192"/>
                  <a:gd name="T99" fmla="*/ 839 h 2484"/>
                  <a:gd name="T100" fmla="*/ 3 w 2192"/>
                  <a:gd name="T101" fmla="*/ 739 h 2484"/>
                  <a:gd name="T102" fmla="*/ 21 w 2192"/>
                  <a:gd name="T103" fmla="*/ 620 h 2484"/>
                  <a:gd name="T104" fmla="*/ 55 w 2192"/>
                  <a:gd name="T105" fmla="*/ 507 h 2484"/>
                  <a:gd name="T106" fmla="*/ 107 w 2192"/>
                  <a:gd name="T107" fmla="*/ 405 h 2484"/>
                  <a:gd name="T108" fmla="*/ 176 w 2192"/>
                  <a:gd name="T109" fmla="*/ 311 h 2484"/>
                  <a:gd name="T110" fmla="*/ 265 w 2192"/>
                  <a:gd name="T111" fmla="*/ 228 h 2484"/>
                  <a:gd name="T112" fmla="*/ 372 w 2192"/>
                  <a:gd name="T113" fmla="*/ 155 h 2484"/>
                  <a:gd name="T114" fmla="*/ 499 w 2192"/>
                  <a:gd name="T115" fmla="*/ 96 h 2484"/>
                  <a:gd name="T116" fmla="*/ 645 w 2192"/>
                  <a:gd name="T117" fmla="*/ 50 h 2484"/>
                  <a:gd name="T118" fmla="*/ 810 w 2192"/>
                  <a:gd name="T119" fmla="*/ 19 h 2484"/>
                  <a:gd name="T120" fmla="*/ 996 w 2192"/>
                  <a:gd name="T121" fmla="*/ 2 h 2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2" h="2484">
                    <a:moveTo>
                      <a:pt x="1096" y="0"/>
                    </a:moveTo>
                    <a:lnTo>
                      <a:pt x="1196" y="2"/>
                    </a:lnTo>
                    <a:lnTo>
                      <a:pt x="1293" y="9"/>
                    </a:lnTo>
                    <a:lnTo>
                      <a:pt x="1382" y="19"/>
                    </a:lnTo>
                    <a:lnTo>
                      <a:pt x="1468" y="33"/>
                    </a:lnTo>
                    <a:lnTo>
                      <a:pt x="1548" y="50"/>
                    </a:lnTo>
                    <a:lnTo>
                      <a:pt x="1624" y="72"/>
                    </a:lnTo>
                    <a:lnTo>
                      <a:pt x="1694" y="96"/>
                    </a:lnTo>
                    <a:lnTo>
                      <a:pt x="1760" y="124"/>
                    </a:lnTo>
                    <a:lnTo>
                      <a:pt x="1820" y="155"/>
                    </a:lnTo>
                    <a:lnTo>
                      <a:pt x="1876" y="190"/>
                    </a:lnTo>
                    <a:lnTo>
                      <a:pt x="1928" y="228"/>
                    </a:lnTo>
                    <a:lnTo>
                      <a:pt x="1973" y="268"/>
                    </a:lnTo>
                    <a:lnTo>
                      <a:pt x="2017" y="311"/>
                    </a:lnTo>
                    <a:lnTo>
                      <a:pt x="2053" y="357"/>
                    </a:lnTo>
                    <a:lnTo>
                      <a:pt x="2086" y="405"/>
                    </a:lnTo>
                    <a:lnTo>
                      <a:pt x="2114" y="455"/>
                    </a:lnTo>
                    <a:lnTo>
                      <a:pt x="2138" y="507"/>
                    </a:lnTo>
                    <a:lnTo>
                      <a:pt x="2157" y="563"/>
                    </a:lnTo>
                    <a:lnTo>
                      <a:pt x="2172" y="620"/>
                    </a:lnTo>
                    <a:lnTo>
                      <a:pt x="2184" y="678"/>
                    </a:lnTo>
                    <a:lnTo>
                      <a:pt x="2190" y="739"/>
                    </a:lnTo>
                    <a:lnTo>
                      <a:pt x="2191" y="802"/>
                    </a:lnTo>
                    <a:lnTo>
                      <a:pt x="2191" y="839"/>
                    </a:lnTo>
                    <a:lnTo>
                      <a:pt x="2192" y="878"/>
                    </a:lnTo>
                    <a:lnTo>
                      <a:pt x="2192" y="921"/>
                    </a:lnTo>
                    <a:lnTo>
                      <a:pt x="2192" y="965"/>
                    </a:lnTo>
                    <a:lnTo>
                      <a:pt x="2192" y="1012"/>
                    </a:lnTo>
                    <a:lnTo>
                      <a:pt x="2192" y="1062"/>
                    </a:lnTo>
                    <a:lnTo>
                      <a:pt x="2191" y="1112"/>
                    </a:lnTo>
                    <a:lnTo>
                      <a:pt x="2190" y="1165"/>
                    </a:lnTo>
                    <a:lnTo>
                      <a:pt x="2187" y="1218"/>
                    </a:lnTo>
                    <a:lnTo>
                      <a:pt x="2185" y="1273"/>
                    </a:lnTo>
                    <a:lnTo>
                      <a:pt x="2180" y="1330"/>
                    </a:lnTo>
                    <a:lnTo>
                      <a:pt x="2175" y="1386"/>
                    </a:lnTo>
                    <a:lnTo>
                      <a:pt x="2168" y="1444"/>
                    </a:lnTo>
                    <a:lnTo>
                      <a:pt x="2161" y="1501"/>
                    </a:lnTo>
                    <a:lnTo>
                      <a:pt x="2151" y="1559"/>
                    </a:lnTo>
                    <a:lnTo>
                      <a:pt x="2139" y="1617"/>
                    </a:lnTo>
                    <a:lnTo>
                      <a:pt x="2127" y="1674"/>
                    </a:lnTo>
                    <a:lnTo>
                      <a:pt x="2111" y="1731"/>
                    </a:lnTo>
                    <a:lnTo>
                      <a:pt x="2094" y="1788"/>
                    </a:lnTo>
                    <a:lnTo>
                      <a:pt x="2075" y="1844"/>
                    </a:lnTo>
                    <a:lnTo>
                      <a:pt x="2052" y="1899"/>
                    </a:lnTo>
                    <a:lnTo>
                      <a:pt x="2028" y="1952"/>
                    </a:lnTo>
                    <a:lnTo>
                      <a:pt x="2000" y="2004"/>
                    </a:lnTo>
                    <a:lnTo>
                      <a:pt x="1971" y="2055"/>
                    </a:lnTo>
                    <a:lnTo>
                      <a:pt x="1938" y="2103"/>
                    </a:lnTo>
                    <a:lnTo>
                      <a:pt x="1903" y="2150"/>
                    </a:lnTo>
                    <a:lnTo>
                      <a:pt x="1863" y="2195"/>
                    </a:lnTo>
                    <a:lnTo>
                      <a:pt x="1820" y="2237"/>
                    </a:lnTo>
                    <a:lnTo>
                      <a:pt x="1775" y="2276"/>
                    </a:lnTo>
                    <a:lnTo>
                      <a:pt x="1725" y="2313"/>
                    </a:lnTo>
                    <a:lnTo>
                      <a:pt x="1672" y="2347"/>
                    </a:lnTo>
                    <a:lnTo>
                      <a:pt x="1615" y="2378"/>
                    </a:lnTo>
                    <a:lnTo>
                      <a:pt x="1555" y="2404"/>
                    </a:lnTo>
                    <a:lnTo>
                      <a:pt x="1489" y="2427"/>
                    </a:lnTo>
                    <a:lnTo>
                      <a:pt x="1419" y="2447"/>
                    </a:lnTo>
                    <a:lnTo>
                      <a:pt x="1346" y="2462"/>
                    </a:lnTo>
                    <a:lnTo>
                      <a:pt x="1267" y="2474"/>
                    </a:lnTo>
                    <a:lnTo>
                      <a:pt x="1184" y="2481"/>
                    </a:lnTo>
                    <a:lnTo>
                      <a:pt x="1096" y="2484"/>
                    </a:lnTo>
                    <a:lnTo>
                      <a:pt x="1009" y="2481"/>
                    </a:lnTo>
                    <a:lnTo>
                      <a:pt x="926" y="2474"/>
                    </a:lnTo>
                    <a:lnTo>
                      <a:pt x="847" y="2462"/>
                    </a:lnTo>
                    <a:lnTo>
                      <a:pt x="774" y="2447"/>
                    </a:lnTo>
                    <a:lnTo>
                      <a:pt x="704" y="2427"/>
                    </a:lnTo>
                    <a:lnTo>
                      <a:pt x="638" y="2404"/>
                    </a:lnTo>
                    <a:lnTo>
                      <a:pt x="577" y="2378"/>
                    </a:lnTo>
                    <a:lnTo>
                      <a:pt x="521" y="2347"/>
                    </a:lnTo>
                    <a:lnTo>
                      <a:pt x="467" y="2313"/>
                    </a:lnTo>
                    <a:lnTo>
                      <a:pt x="418" y="2276"/>
                    </a:lnTo>
                    <a:lnTo>
                      <a:pt x="372" y="2237"/>
                    </a:lnTo>
                    <a:lnTo>
                      <a:pt x="329" y="2195"/>
                    </a:lnTo>
                    <a:lnTo>
                      <a:pt x="290" y="2150"/>
                    </a:lnTo>
                    <a:lnTo>
                      <a:pt x="255" y="2103"/>
                    </a:lnTo>
                    <a:lnTo>
                      <a:pt x="222" y="2055"/>
                    </a:lnTo>
                    <a:lnTo>
                      <a:pt x="191" y="2004"/>
                    </a:lnTo>
                    <a:lnTo>
                      <a:pt x="165" y="1952"/>
                    </a:lnTo>
                    <a:lnTo>
                      <a:pt x="141" y="1899"/>
                    </a:lnTo>
                    <a:lnTo>
                      <a:pt x="118" y="1844"/>
                    </a:lnTo>
                    <a:lnTo>
                      <a:pt x="99" y="1788"/>
                    </a:lnTo>
                    <a:lnTo>
                      <a:pt x="81" y="1731"/>
                    </a:lnTo>
                    <a:lnTo>
                      <a:pt x="66" y="1674"/>
                    </a:lnTo>
                    <a:lnTo>
                      <a:pt x="54" y="1617"/>
                    </a:lnTo>
                    <a:lnTo>
                      <a:pt x="42" y="1559"/>
                    </a:lnTo>
                    <a:lnTo>
                      <a:pt x="32" y="1501"/>
                    </a:lnTo>
                    <a:lnTo>
                      <a:pt x="24" y="1444"/>
                    </a:lnTo>
                    <a:lnTo>
                      <a:pt x="18" y="1386"/>
                    </a:lnTo>
                    <a:lnTo>
                      <a:pt x="12" y="1330"/>
                    </a:lnTo>
                    <a:lnTo>
                      <a:pt x="8" y="1273"/>
                    </a:lnTo>
                    <a:lnTo>
                      <a:pt x="5" y="1218"/>
                    </a:lnTo>
                    <a:lnTo>
                      <a:pt x="3" y="1165"/>
                    </a:lnTo>
                    <a:lnTo>
                      <a:pt x="2" y="1112"/>
                    </a:lnTo>
                    <a:lnTo>
                      <a:pt x="0" y="1062"/>
                    </a:lnTo>
                    <a:lnTo>
                      <a:pt x="0" y="1012"/>
                    </a:lnTo>
                    <a:lnTo>
                      <a:pt x="0" y="965"/>
                    </a:lnTo>
                    <a:lnTo>
                      <a:pt x="0" y="921"/>
                    </a:lnTo>
                    <a:lnTo>
                      <a:pt x="0" y="878"/>
                    </a:lnTo>
                    <a:lnTo>
                      <a:pt x="2" y="839"/>
                    </a:lnTo>
                    <a:lnTo>
                      <a:pt x="2" y="802"/>
                    </a:lnTo>
                    <a:lnTo>
                      <a:pt x="3" y="739"/>
                    </a:lnTo>
                    <a:lnTo>
                      <a:pt x="9" y="678"/>
                    </a:lnTo>
                    <a:lnTo>
                      <a:pt x="21" y="620"/>
                    </a:lnTo>
                    <a:lnTo>
                      <a:pt x="36" y="563"/>
                    </a:lnTo>
                    <a:lnTo>
                      <a:pt x="55" y="507"/>
                    </a:lnTo>
                    <a:lnTo>
                      <a:pt x="79" y="455"/>
                    </a:lnTo>
                    <a:lnTo>
                      <a:pt x="107" y="405"/>
                    </a:lnTo>
                    <a:lnTo>
                      <a:pt x="140" y="357"/>
                    </a:lnTo>
                    <a:lnTo>
                      <a:pt x="176" y="311"/>
                    </a:lnTo>
                    <a:lnTo>
                      <a:pt x="218" y="268"/>
                    </a:lnTo>
                    <a:lnTo>
                      <a:pt x="265" y="228"/>
                    </a:lnTo>
                    <a:lnTo>
                      <a:pt x="317" y="190"/>
                    </a:lnTo>
                    <a:lnTo>
                      <a:pt x="372" y="155"/>
                    </a:lnTo>
                    <a:lnTo>
                      <a:pt x="433" y="124"/>
                    </a:lnTo>
                    <a:lnTo>
                      <a:pt x="499" y="96"/>
                    </a:lnTo>
                    <a:lnTo>
                      <a:pt x="569" y="72"/>
                    </a:lnTo>
                    <a:lnTo>
                      <a:pt x="645" y="50"/>
                    </a:lnTo>
                    <a:lnTo>
                      <a:pt x="724" y="33"/>
                    </a:lnTo>
                    <a:lnTo>
                      <a:pt x="810" y="19"/>
                    </a:lnTo>
                    <a:lnTo>
                      <a:pt x="900" y="9"/>
                    </a:lnTo>
                    <a:lnTo>
                      <a:pt x="996" y="2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8" name="Freeform 67">
                <a:extLst>
                  <a:ext uri="{FF2B5EF4-FFF2-40B4-BE49-F238E27FC236}">
                    <a16:creationId xmlns:a16="http://schemas.microsoft.com/office/drawing/2014/main" id="{89919478-982C-42BA-80EB-4FBA8EEFA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5" y="1625"/>
                <a:ext cx="78" cy="87"/>
              </a:xfrm>
              <a:custGeom>
                <a:avLst/>
                <a:gdLst>
                  <a:gd name="T0" fmla="*/ 119 w 236"/>
                  <a:gd name="T1" fmla="*/ 0 h 259"/>
                  <a:gd name="T2" fmla="*/ 145 w 236"/>
                  <a:gd name="T3" fmla="*/ 4 h 259"/>
                  <a:gd name="T4" fmla="*/ 170 w 236"/>
                  <a:gd name="T5" fmla="*/ 13 h 259"/>
                  <a:gd name="T6" fmla="*/ 192 w 236"/>
                  <a:gd name="T7" fmla="*/ 28 h 259"/>
                  <a:gd name="T8" fmla="*/ 211 w 236"/>
                  <a:gd name="T9" fmla="*/ 48 h 259"/>
                  <a:gd name="T10" fmla="*/ 225 w 236"/>
                  <a:gd name="T11" fmla="*/ 72 h 259"/>
                  <a:gd name="T12" fmla="*/ 234 w 236"/>
                  <a:gd name="T13" fmla="*/ 100 h 259"/>
                  <a:gd name="T14" fmla="*/ 236 w 236"/>
                  <a:gd name="T15" fmla="*/ 129 h 259"/>
                  <a:gd name="T16" fmla="*/ 234 w 236"/>
                  <a:gd name="T17" fmla="*/ 159 h 259"/>
                  <a:gd name="T18" fmla="*/ 225 w 236"/>
                  <a:gd name="T19" fmla="*/ 187 h 259"/>
                  <a:gd name="T20" fmla="*/ 211 w 236"/>
                  <a:gd name="T21" fmla="*/ 211 h 259"/>
                  <a:gd name="T22" fmla="*/ 192 w 236"/>
                  <a:gd name="T23" fmla="*/ 230 h 259"/>
                  <a:gd name="T24" fmla="*/ 170 w 236"/>
                  <a:gd name="T25" fmla="*/ 247 h 259"/>
                  <a:gd name="T26" fmla="*/ 145 w 236"/>
                  <a:gd name="T27" fmla="*/ 256 h 259"/>
                  <a:gd name="T28" fmla="*/ 119 w 236"/>
                  <a:gd name="T29" fmla="*/ 259 h 259"/>
                  <a:gd name="T30" fmla="*/ 91 w 236"/>
                  <a:gd name="T31" fmla="*/ 256 h 259"/>
                  <a:gd name="T32" fmla="*/ 65 w 236"/>
                  <a:gd name="T33" fmla="*/ 247 h 259"/>
                  <a:gd name="T34" fmla="*/ 44 w 236"/>
                  <a:gd name="T35" fmla="*/ 230 h 259"/>
                  <a:gd name="T36" fmla="*/ 25 w 236"/>
                  <a:gd name="T37" fmla="*/ 211 h 259"/>
                  <a:gd name="T38" fmla="*/ 11 w 236"/>
                  <a:gd name="T39" fmla="*/ 187 h 259"/>
                  <a:gd name="T40" fmla="*/ 2 w 236"/>
                  <a:gd name="T41" fmla="*/ 159 h 259"/>
                  <a:gd name="T42" fmla="*/ 0 w 236"/>
                  <a:gd name="T43" fmla="*/ 129 h 259"/>
                  <a:gd name="T44" fmla="*/ 2 w 236"/>
                  <a:gd name="T45" fmla="*/ 100 h 259"/>
                  <a:gd name="T46" fmla="*/ 11 w 236"/>
                  <a:gd name="T47" fmla="*/ 72 h 259"/>
                  <a:gd name="T48" fmla="*/ 25 w 236"/>
                  <a:gd name="T49" fmla="*/ 48 h 259"/>
                  <a:gd name="T50" fmla="*/ 44 w 236"/>
                  <a:gd name="T51" fmla="*/ 28 h 259"/>
                  <a:gd name="T52" fmla="*/ 65 w 236"/>
                  <a:gd name="T53" fmla="*/ 13 h 259"/>
                  <a:gd name="T54" fmla="*/ 91 w 236"/>
                  <a:gd name="T55" fmla="*/ 4 h 259"/>
                  <a:gd name="T56" fmla="*/ 119 w 236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59">
                    <a:moveTo>
                      <a:pt x="119" y="0"/>
                    </a:moveTo>
                    <a:lnTo>
                      <a:pt x="145" y="4"/>
                    </a:lnTo>
                    <a:lnTo>
                      <a:pt x="170" y="13"/>
                    </a:lnTo>
                    <a:lnTo>
                      <a:pt x="192" y="28"/>
                    </a:lnTo>
                    <a:lnTo>
                      <a:pt x="211" y="48"/>
                    </a:lnTo>
                    <a:lnTo>
                      <a:pt x="225" y="72"/>
                    </a:lnTo>
                    <a:lnTo>
                      <a:pt x="234" y="100"/>
                    </a:lnTo>
                    <a:lnTo>
                      <a:pt x="236" y="129"/>
                    </a:lnTo>
                    <a:lnTo>
                      <a:pt x="234" y="159"/>
                    </a:lnTo>
                    <a:lnTo>
                      <a:pt x="225" y="187"/>
                    </a:lnTo>
                    <a:lnTo>
                      <a:pt x="211" y="211"/>
                    </a:lnTo>
                    <a:lnTo>
                      <a:pt x="192" y="230"/>
                    </a:lnTo>
                    <a:lnTo>
                      <a:pt x="170" y="247"/>
                    </a:lnTo>
                    <a:lnTo>
                      <a:pt x="145" y="256"/>
                    </a:lnTo>
                    <a:lnTo>
                      <a:pt x="119" y="259"/>
                    </a:lnTo>
                    <a:lnTo>
                      <a:pt x="91" y="256"/>
                    </a:lnTo>
                    <a:lnTo>
                      <a:pt x="65" y="247"/>
                    </a:lnTo>
                    <a:lnTo>
                      <a:pt x="44" y="230"/>
                    </a:lnTo>
                    <a:lnTo>
                      <a:pt x="25" y="211"/>
                    </a:lnTo>
                    <a:lnTo>
                      <a:pt x="11" y="187"/>
                    </a:lnTo>
                    <a:lnTo>
                      <a:pt x="2" y="159"/>
                    </a:lnTo>
                    <a:lnTo>
                      <a:pt x="0" y="129"/>
                    </a:lnTo>
                    <a:lnTo>
                      <a:pt x="2" y="100"/>
                    </a:lnTo>
                    <a:lnTo>
                      <a:pt x="11" y="72"/>
                    </a:lnTo>
                    <a:lnTo>
                      <a:pt x="25" y="48"/>
                    </a:lnTo>
                    <a:lnTo>
                      <a:pt x="44" y="28"/>
                    </a:lnTo>
                    <a:lnTo>
                      <a:pt x="65" y="13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9" name="Freeform 68">
                <a:extLst>
                  <a:ext uri="{FF2B5EF4-FFF2-40B4-BE49-F238E27FC236}">
                    <a16:creationId xmlns:a16="http://schemas.microsoft.com/office/drawing/2014/main" id="{A50B50DB-CCC5-4E9E-ABB5-60CED2B60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50 w 71"/>
                  <a:gd name="T3" fmla="*/ 2 h 71"/>
                  <a:gd name="T4" fmla="*/ 60 w 71"/>
                  <a:gd name="T5" fmla="*/ 10 h 71"/>
                  <a:gd name="T6" fmla="*/ 67 w 71"/>
                  <a:gd name="T7" fmla="*/ 21 h 71"/>
                  <a:gd name="T8" fmla="*/ 71 w 71"/>
                  <a:gd name="T9" fmla="*/ 35 h 71"/>
                  <a:gd name="T10" fmla="*/ 67 w 71"/>
                  <a:gd name="T11" fmla="*/ 48 h 71"/>
                  <a:gd name="T12" fmla="*/ 60 w 71"/>
                  <a:gd name="T13" fmla="*/ 60 h 71"/>
                  <a:gd name="T14" fmla="*/ 50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50" y="2"/>
                    </a:lnTo>
                    <a:lnTo>
                      <a:pt x="60" y="10"/>
                    </a:lnTo>
                    <a:lnTo>
                      <a:pt x="67" y="21"/>
                    </a:lnTo>
                    <a:lnTo>
                      <a:pt x="71" y="35"/>
                    </a:lnTo>
                    <a:lnTo>
                      <a:pt x="67" y="48"/>
                    </a:lnTo>
                    <a:lnTo>
                      <a:pt x="60" y="60"/>
                    </a:lnTo>
                    <a:lnTo>
                      <a:pt x="50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0" name="Freeform 69">
                <a:extLst>
                  <a:ext uri="{FF2B5EF4-FFF2-40B4-BE49-F238E27FC236}">
                    <a16:creationId xmlns:a16="http://schemas.microsoft.com/office/drawing/2014/main" id="{9C3A56C9-7FB8-4FE9-9589-F401D4ECD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" y="1510"/>
                <a:ext cx="129" cy="56"/>
              </a:xfrm>
              <a:custGeom>
                <a:avLst/>
                <a:gdLst>
                  <a:gd name="T0" fmla="*/ 203 w 388"/>
                  <a:gd name="T1" fmla="*/ 0 h 169"/>
                  <a:gd name="T2" fmla="*/ 241 w 388"/>
                  <a:gd name="T3" fmla="*/ 1 h 169"/>
                  <a:gd name="T4" fmla="*/ 275 w 388"/>
                  <a:gd name="T5" fmla="*/ 8 h 169"/>
                  <a:gd name="T6" fmla="*/ 303 w 388"/>
                  <a:gd name="T7" fmla="*/ 17 h 169"/>
                  <a:gd name="T8" fmla="*/ 326 w 388"/>
                  <a:gd name="T9" fmla="*/ 28 h 169"/>
                  <a:gd name="T10" fmla="*/ 346 w 388"/>
                  <a:gd name="T11" fmla="*/ 42 h 169"/>
                  <a:gd name="T12" fmla="*/ 361 w 388"/>
                  <a:gd name="T13" fmla="*/ 57 h 169"/>
                  <a:gd name="T14" fmla="*/ 372 w 388"/>
                  <a:gd name="T15" fmla="*/ 74 h 169"/>
                  <a:gd name="T16" fmla="*/ 380 w 388"/>
                  <a:gd name="T17" fmla="*/ 90 h 169"/>
                  <a:gd name="T18" fmla="*/ 385 w 388"/>
                  <a:gd name="T19" fmla="*/ 107 h 169"/>
                  <a:gd name="T20" fmla="*/ 388 w 388"/>
                  <a:gd name="T21" fmla="*/ 123 h 169"/>
                  <a:gd name="T22" fmla="*/ 388 w 388"/>
                  <a:gd name="T23" fmla="*/ 137 h 169"/>
                  <a:gd name="T24" fmla="*/ 385 w 388"/>
                  <a:gd name="T25" fmla="*/ 150 h 169"/>
                  <a:gd name="T26" fmla="*/ 381 w 388"/>
                  <a:gd name="T27" fmla="*/ 158 h 169"/>
                  <a:gd name="T28" fmla="*/ 376 w 388"/>
                  <a:gd name="T29" fmla="*/ 165 h 169"/>
                  <a:gd name="T30" fmla="*/ 370 w 388"/>
                  <a:gd name="T31" fmla="*/ 169 h 169"/>
                  <a:gd name="T32" fmla="*/ 364 w 388"/>
                  <a:gd name="T33" fmla="*/ 167 h 169"/>
                  <a:gd name="T34" fmla="*/ 324 w 388"/>
                  <a:gd name="T35" fmla="*/ 148 h 169"/>
                  <a:gd name="T36" fmla="*/ 288 w 388"/>
                  <a:gd name="T37" fmla="*/ 136 h 169"/>
                  <a:gd name="T38" fmla="*/ 253 w 388"/>
                  <a:gd name="T39" fmla="*/ 127 h 169"/>
                  <a:gd name="T40" fmla="*/ 222 w 388"/>
                  <a:gd name="T41" fmla="*/ 123 h 169"/>
                  <a:gd name="T42" fmla="*/ 193 w 388"/>
                  <a:gd name="T43" fmla="*/ 122 h 169"/>
                  <a:gd name="T44" fmla="*/ 166 w 388"/>
                  <a:gd name="T45" fmla="*/ 124 h 169"/>
                  <a:gd name="T46" fmla="*/ 142 w 388"/>
                  <a:gd name="T47" fmla="*/ 128 h 169"/>
                  <a:gd name="T48" fmla="*/ 121 w 388"/>
                  <a:gd name="T49" fmla="*/ 134 h 169"/>
                  <a:gd name="T50" fmla="*/ 100 w 388"/>
                  <a:gd name="T51" fmla="*/ 141 h 169"/>
                  <a:gd name="T52" fmla="*/ 81 w 388"/>
                  <a:gd name="T53" fmla="*/ 147 h 169"/>
                  <a:gd name="T54" fmla="*/ 65 w 388"/>
                  <a:gd name="T55" fmla="*/ 152 h 169"/>
                  <a:gd name="T56" fmla="*/ 50 w 388"/>
                  <a:gd name="T57" fmla="*/ 157 h 169"/>
                  <a:gd name="T58" fmla="*/ 36 w 388"/>
                  <a:gd name="T59" fmla="*/ 158 h 169"/>
                  <a:gd name="T60" fmla="*/ 23 w 388"/>
                  <a:gd name="T61" fmla="*/ 158 h 169"/>
                  <a:gd name="T62" fmla="*/ 12 w 388"/>
                  <a:gd name="T63" fmla="*/ 155 h 169"/>
                  <a:gd name="T64" fmla="*/ 5 w 388"/>
                  <a:gd name="T65" fmla="*/ 150 h 169"/>
                  <a:gd name="T66" fmla="*/ 2 w 388"/>
                  <a:gd name="T67" fmla="*/ 141 h 169"/>
                  <a:gd name="T68" fmla="*/ 0 w 388"/>
                  <a:gd name="T69" fmla="*/ 129 h 169"/>
                  <a:gd name="T70" fmla="*/ 2 w 388"/>
                  <a:gd name="T71" fmla="*/ 117 h 169"/>
                  <a:gd name="T72" fmla="*/ 5 w 388"/>
                  <a:gd name="T73" fmla="*/ 103 h 169"/>
                  <a:gd name="T74" fmla="*/ 12 w 388"/>
                  <a:gd name="T75" fmla="*/ 86 h 169"/>
                  <a:gd name="T76" fmla="*/ 23 w 388"/>
                  <a:gd name="T77" fmla="*/ 71 h 169"/>
                  <a:gd name="T78" fmla="*/ 36 w 388"/>
                  <a:gd name="T79" fmla="*/ 56 h 169"/>
                  <a:gd name="T80" fmla="*/ 53 w 388"/>
                  <a:gd name="T81" fmla="*/ 41 h 169"/>
                  <a:gd name="T82" fmla="*/ 75 w 388"/>
                  <a:gd name="T83" fmla="*/ 28 h 169"/>
                  <a:gd name="T84" fmla="*/ 100 w 388"/>
                  <a:gd name="T85" fmla="*/ 17 h 169"/>
                  <a:gd name="T86" fmla="*/ 129 w 388"/>
                  <a:gd name="T87" fmla="*/ 8 h 169"/>
                  <a:gd name="T88" fmla="*/ 164 w 388"/>
                  <a:gd name="T89" fmla="*/ 1 h 169"/>
                  <a:gd name="T90" fmla="*/ 203 w 388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8" h="169">
                    <a:moveTo>
                      <a:pt x="203" y="0"/>
                    </a:moveTo>
                    <a:lnTo>
                      <a:pt x="241" y="1"/>
                    </a:lnTo>
                    <a:lnTo>
                      <a:pt x="275" y="8"/>
                    </a:lnTo>
                    <a:lnTo>
                      <a:pt x="303" y="17"/>
                    </a:lnTo>
                    <a:lnTo>
                      <a:pt x="326" y="28"/>
                    </a:lnTo>
                    <a:lnTo>
                      <a:pt x="346" y="42"/>
                    </a:lnTo>
                    <a:lnTo>
                      <a:pt x="361" y="57"/>
                    </a:lnTo>
                    <a:lnTo>
                      <a:pt x="372" y="74"/>
                    </a:lnTo>
                    <a:lnTo>
                      <a:pt x="380" y="90"/>
                    </a:lnTo>
                    <a:lnTo>
                      <a:pt x="385" y="107"/>
                    </a:lnTo>
                    <a:lnTo>
                      <a:pt x="388" y="123"/>
                    </a:lnTo>
                    <a:lnTo>
                      <a:pt x="388" y="137"/>
                    </a:lnTo>
                    <a:lnTo>
                      <a:pt x="385" y="150"/>
                    </a:lnTo>
                    <a:lnTo>
                      <a:pt x="381" y="158"/>
                    </a:lnTo>
                    <a:lnTo>
                      <a:pt x="376" y="165"/>
                    </a:lnTo>
                    <a:lnTo>
                      <a:pt x="370" y="169"/>
                    </a:lnTo>
                    <a:lnTo>
                      <a:pt x="364" y="167"/>
                    </a:lnTo>
                    <a:lnTo>
                      <a:pt x="324" y="148"/>
                    </a:lnTo>
                    <a:lnTo>
                      <a:pt x="288" y="136"/>
                    </a:lnTo>
                    <a:lnTo>
                      <a:pt x="253" y="127"/>
                    </a:lnTo>
                    <a:lnTo>
                      <a:pt x="222" y="123"/>
                    </a:lnTo>
                    <a:lnTo>
                      <a:pt x="193" y="122"/>
                    </a:lnTo>
                    <a:lnTo>
                      <a:pt x="166" y="124"/>
                    </a:lnTo>
                    <a:lnTo>
                      <a:pt x="142" y="128"/>
                    </a:lnTo>
                    <a:lnTo>
                      <a:pt x="121" y="134"/>
                    </a:lnTo>
                    <a:lnTo>
                      <a:pt x="100" y="141"/>
                    </a:lnTo>
                    <a:lnTo>
                      <a:pt x="81" y="147"/>
                    </a:lnTo>
                    <a:lnTo>
                      <a:pt x="65" y="152"/>
                    </a:lnTo>
                    <a:lnTo>
                      <a:pt x="50" y="157"/>
                    </a:lnTo>
                    <a:lnTo>
                      <a:pt x="36" y="158"/>
                    </a:lnTo>
                    <a:lnTo>
                      <a:pt x="23" y="158"/>
                    </a:lnTo>
                    <a:lnTo>
                      <a:pt x="12" y="155"/>
                    </a:lnTo>
                    <a:lnTo>
                      <a:pt x="5" y="150"/>
                    </a:lnTo>
                    <a:lnTo>
                      <a:pt x="2" y="141"/>
                    </a:lnTo>
                    <a:lnTo>
                      <a:pt x="0" y="129"/>
                    </a:lnTo>
                    <a:lnTo>
                      <a:pt x="2" y="117"/>
                    </a:lnTo>
                    <a:lnTo>
                      <a:pt x="5" y="103"/>
                    </a:lnTo>
                    <a:lnTo>
                      <a:pt x="12" y="86"/>
                    </a:lnTo>
                    <a:lnTo>
                      <a:pt x="23" y="71"/>
                    </a:lnTo>
                    <a:lnTo>
                      <a:pt x="36" y="56"/>
                    </a:lnTo>
                    <a:lnTo>
                      <a:pt x="53" y="41"/>
                    </a:lnTo>
                    <a:lnTo>
                      <a:pt x="75" y="28"/>
                    </a:lnTo>
                    <a:lnTo>
                      <a:pt x="100" y="17"/>
                    </a:lnTo>
                    <a:lnTo>
                      <a:pt x="129" y="8"/>
                    </a:lnTo>
                    <a:lnTo>
                      <a:pt x="164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1" name="Freeform 70">
                <a:extLst>
                  <a:ext uri="{FF2B5EF4-FFF2-40B4-BE49-F238E27FC236}">
                    <a16:creationId xmlns:a16="http://schemas.microsoft.com/office/drawing/2014/main" id="{A3D7F2AA-FBDE-4BAF-8E19-CE67B47843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5" y="1625"/>
                <a:ext cx="79" cy="87"/>
              </a:xfrm>
              <a:custGeom>
                <a:avLst/>
                <a:gdLst>
                  <a:gd name="T0" fmla="*/ 119 w 238"/>
                  <a:gd name="T1" fmla="*/ 0 h 259"/>
                  <a:gd name="T2" fmla="*/ 146 w 238"/>
                  <a:gd name="T3" fmla="*/ 4 h 259"/>
                  <a:gd name="T4" fmla="*/ 171 w 238"/>
                  <a:gd name="T5" fmla="*/ 13 h 259"/>
                  <a:gd name="T6" fmla="*/ 194 w 238"/>
                  <a:gd name="T7" fmla="*/ 28 h 259"/>
                  <a:gd name="T8" fmla="*/ 212 w 238"/>
                  <a:gd name="T9" fmla="*/ 48 h 259"/>
                  <a:gd name="T10" fmla="*/ 226 w 238"/>
                  <a:gd name="T11" fmla="*/ 72 h 259"/>
                  <a:gd name="T12" fmla="*/ 235 w 238"/>
                  <a:gd name="T13" fmla="*/ 100 h 259"/>
                  <a:gd name="T14" fmla="*/ 238 w 238"/>
                  <a:gd name="T15" fmla="*/ 129 h 259"/>
                  <a:gd name="T16" fmla="*/ 235 w 238"/>
                  <a:gd name="T17" fmla="*/ 159 h 259"/>
                  <a:gd name="T18" fmla="*/ 226 w 238"/>
                  <a:gd name="T19" fmla="*/ 187 h 259"/>
                  <a:gd name="T20" fmla="*/ 212 w 238"/>
                  <a:gd name="T21" fmla="*/ 211 h 259"/>
                  <a:gd name="T22" fmla="*/ 194 w 238"/>
                  <a:gd name="T23" fmla="*/ 230 h 259"/>
                  <a:gd name="T24" fmla="*/ 171 w 238"/>
                  <a:gd name="T25" fmla="*/ 247 h 259"/>
                  <a:gd name="T26" fmla="*/ 146 w 238"/>
                  <a:gd name="T27" fmla="*/ 256 h 259"/>
                  <a:gd name="T28" fmla="*/ 119 w 238"/>
                  <a:gd name="T29" fmla="*/ 259 h 259"/>
                  <a:gd name="T30" fmla="*/ 92 w 238"/>
                  <a:gd name="T31" fmla="*/ 256 h 259"/>
                  <a:gd name="T32" fmla="*/ 68 w 238"/>
                  <a:gd name="T33" fmla="*/ 247 h 259"/>
                  <a:gd name="T34" fmla="*/ 45 w 238"/>
                  <a:gd name="T35" fmla="*/ 230 h 259"/>
                  <a:gd name="T36" fmla="*/ 27 w 238"/>
                  <a:gd name="T37" fmla="*/ 211 h 259"/>
                  <a:gd name="T38" fmla="*/ 13 w 238"/>
                  <a:gd name="T39" fmla="*/ 187 h 259"/>
                  <a:gd name="T40" fmla="*/ 4 w 238"/>
                  <a:gd name="T41" fmla="*/ 159 h 259"/>
                  <a:gd name="T42" fmla="*/ 0 w 238"/>
                  <a:gd name="T43" fmla="*/ 129 h 259"/>
                  <a:gd name="T44" fmla="*/ 4 w 238"/>
                  <a:gd name="T45" fmla="*/ 100 h 259"/>
                  <a:gd name="T46" fmla="*/ 13 w 238"/>
                  <a:gd name="T47" fmla="*/ 72 h 259"/>
                  <a:gd name="T48" fmla="*/ 27 w 238"/>
                  <a:gd name="T49" fmla="*/ 48 h 259"/>
                  <a:gd name="T50" fmla="*/ 45 w 238"/>
                  <a:gd name="T51" fmla="*/ 28 h 259"/>
                  <a:gd name="T52" fmla="*/ 68 w 238"/>
                  <a:gd name="T53" fmla="*/ 13 h 259"/>
                  <a:gd name="T54" fmla="*/ 92 w 238"/>
                  <a:gd name="T55" fmla="*/ 4 h 259"/>
                  <a:gd name="T56" fmla="*/ 119 w 238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259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3"/>
                    </a:lnTo>
                    <a:lnTo>
                      <a:pt x="194" y="28"/>
                    </a:lnTo>
                    <a:lnTo>
                      <a:pt x="212" y="48"/>
                    </a:lnTo>
                    <a:lnTo>
                      <a:pt x="226" y="72"/>
                    </a:lnTo>
                    <a:lnTo>
                      <a:pt x="235" y="100"/>
                    </a:lnTo>
                    <a:lnTo>
                      <a:pt x="238" y="129"/>
                    </a:lnTo>
                    <a:lnTo>
                      <a:pt x="235" y="159"/>
                    </a:lnTo>
                    <a:lnTo>
                      <a:pt x="226" y="187"/>
                    </a:lnTo>
                    <a:lnTo>
                      <a:pt x="212" y="211"/>
                    </a:lnTo>
                    <a:lnTo>
                      <a:pt x="194" y="230"/>
                    </a:lnTo>
                    <a:lnTo>
                      <a:pt x="171" y="247"/>
                    </a:lnTo>
                    <a:lnTo>
                      <a:pt x="146" y="256"/>
                    </a:lnTo>
                    <a:lnTo>
                      <a:pt x="119" y="259"/>
                    </a:lnTo>
                    <a:lnTo>
                      <a:pt x="92" y="256"/>
                    </a:lnTo>
                    <a:lnTo>
                      <a:pt x="68" y="247"/>
                    </a:lnTo>
                    <a:lnTo>
                      <a:pt x="45" y="230"/>
                    </a:lnTo>
                    <a:lnTo>
                      <a:pt x="27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5" y="28"/>
                    </a:lnTo>
                    <a:lnTo>
                      <a:pt x="68" y="13"/>
                    </a:lnTo>
                    <a:lnTo>
                      <a:pt x="92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2" name="Freeform 71">
                <a:extLst>
                  <a:ext uri="{FF2B5EF4-FFF2-40B4-BE49-F238E27FC236}">
                    <a16:creationId xmlns:a16="http://schemas.microsoft.com/office/drawing/2014/main" id="{E2F4267F-2900-4890-BDD6-CF29055E3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49 w 71"/>
                  <a:gd name="T3" fmla="*/ 2 h 71"/>
                  <a:gd name="T4" fmla="*/ 61 w 71"/>
                  <a:gd name="T5" fmla="*/ 10 h 71"/>
                  <a:gd name="T6" fmla="*/ 68 w 71"/>
                  <a:gd name="T7" fmla="*/ 21 h 71"/>
                  <a:gd name="T8" fmla="*/ 71 w 71"/>
                  <a:gd name="T9" fmla="*/ 35 h 71"/>
                  <a:gd name="T10" fmla="*/ 68 w 71"/>
                  <a:gd name="T11" fmla="*/ 48 h 71"/>
                  <a:gd name="T12" fmla="*/ 61 w 71"/>
                  <a:gd name="T13" fmla="*/ 60 h 71"/>
                  <a:gd name="T14" fmla="*/ 49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5"/>
                    </a:lnTo>
                    <a:lnTo>
                      <a:pt x="68" y="48"/>
                    </a:lnTo>
                    <a:lnTo>
                      <a:pt x="61" y="60"/>
                    </a:lnTo>
                    <a:lnTo>
                      <a:pt x="49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3" name="Freeform 72">
                <a:extLst>
                  <a:ext uri="{FF2B5EF4-FFF2-40B4-BE49-F238E27FC236}">
                    <a16:creationId xmlns:a16="http://schemas.microsoft.com/office/drawing/2014/main" id="{72A3CD70-9067-4105-834C-1DA7D54093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7" y="1510"/>
                <a:ext cx="129" cy="56"/>
              </a:xfrm>
              <a:custGeom>
                <a:avLst/>
                <a:gdLst>
                  <a:gd name="T0" fmla="*/ 185 w 387"/>
                  <a:gd name="T1" fmla="*/ 0 h 169"/>
                  <a:gd name="T2" fmla="*/ 224 w 387"/>
                  <a:gd name="T3" fmla="*/ 1 h 169"/>
                  <a:gd name="T4" fmla="*/ 258 w 387"/>
                  <a:gd name="T5" fmla="*/ 8 h 169"/>
                  <a:gd name="T6" fmla="*/ 287 w 387"/>
                  <a:gd name="T7" fmla="*/ 17 h 169"/>
                  <a:gd name="T8" fmla="*/ 313 w 387"/>
                  <a:gd name="T9" fmla="*/ 28 h 169"/>
                  <a:gd name="T10" fmla="*/ 334 w 387"/>
                  <a:gd name="T11" fmla="*/ 41 h 169"/>
                  <a:gd name="T12" fmla="*/ 351 w 387"/>
                  <a:gd name="T13" fmla="*/ 56 h 169"/>
                  <a:gd name="T14" fmla="*/ 365 w 387"/>
                  <a:gd name="T15" fmla="*/ 71 h 169"/>
                  <a:gd name="T16" fmla="*/ 376 w 387"/>
                  <a:gd name="T17" fmla="*/ 86 h 169"/>
                  <a:gd name="T18" fmla="*/ 382 w 387"/>
                  <a:gd name="T19" fmla="*/ 103 h 169"/>
                  <a:gd name="T20" fmla="*/ 386 w 387"/>
                  <a:gd name="T21" fmla="*/ 117 h 169"/>
                  <a:gd name="T22" fmla="*/ 387 w 387"/>
                  <a:gd name="T23" fmla="*/ 129 h 169"/>
                  <a:gd name="T24" fmla="*/ 386 w 387"/>
                  <a:gd name="T25" fmla="*/ 141 h 169"/>
                  <a:gd name="T26" fmla="*/ 382 w 387"/>
                  <a:gd name="T27" fmla="*/ 150 h 169"/>
                  <a:gd name="T28" fmla="*/ 376 w 387"/>
                  <a:gd name="T29" fmla="*/ 155 h 169"/>
                  <a:gd name="T30" fmla="*/ 365 w 387"/>
                  <a:gd name="T31" fmla="*/ 158 h 169"/>
                  <a:gd name="T32" fmla="*/ 352 w 387"/>
                  <a:gd name="T33" fmla="*/ 158 h 169"/>
                  <a:gd name="T34" fmla="*/ 338 w 387"/>
                  <a:gd name="T35" fmla="*/ 157 h 169"/>
                  <a:gd name="T36" fmla="*/ 323 w 387"/>
                  <a:gd name="T37" fmla="*/ 152 h 169"/>
                  <a:gd name="T38" fmla="*/ 306 w 387"/>
                  <a:gd name="T39" fmla="*/ 147 h 169"/>
                  <a:gd name="T40" fmla="*/ 287 w 387"/>
                  <a:gd name="T41" fmla="*/ 141 h 169"/>
                  <a:gd name="T42" fmla="*/ 267 w 387"/>
                  <a:gd name="T43" fmla="*/ 134 h 169"/>
                  <a:gd name="T44" fmla="*/ 246 w 387"/>
                  <a:gd name="T45" fmla="*/ 128 h 169"/>
                  <a:gd name="T46" fmla="*/ 222 w 387"/>
                  <a:gd name="T47" fmla="*/ 124 h 169"/>
                  <a:gd name="T48" fmla="*/ 195 w 387"/>
                  <a:gd name="T49" fmla="*/ 122 h 169"/>
                  <a:gd name="T50" fmla="*/ 166 w 387"/>
                  <a:gd name="T51" fmla="*/ 123 h 169"/>
                  <a:gd name="T52" fmla="*/ 134 w 387"/>
                  <a:gd name="T53" fmla="*/ 127 h 169"/>
                  <a:gd name="T54" fmla="*/ 100 w 387"/>
                  <a:gd name="T55" fmla="*/ 136 h 169"/>
                  <a:gd name="T56" fmla="*/ 63 w 387"/>
                  <a:gd name="T57" fmla="*/ 148 h 169"/>
                  <a:gd name="T58" fmla="*/ 24 w 387"/>
                  <a:gd name="T59" fmla="*/ 167 h 169"/>
                  <a:gd name="T60" fmla="*/ 18 w 387"/>
                  <a:gd name="T61" fmla="*/ 169 h 169"/>
                  <a:gd name="T62" fmla="*/ 12 w 387"/>
                  <a:gd name="T63" fmla="*/ 165 h 169"/>
                  <a:gd name="T64" fmla="*/ 7 w 387"/>
                  <a:gd name="T65" fmla="*/ 158 h 169"/>
                  <a:gd name="T66" fmla="*/ 3 w 387"/>
                  <a:gd name="T67" fmla="*/ 150 h 169"/>
                  <a:gd name="T68" fmla="*/ 0 w 387"/>
                  <a:gd name="T69" fmla="*/ 137 h 169"/>
                  <a:gd name="T70" fmla="*/ 0 w 387"/>
                  <a:gd name="T71" fmla="*/ 123 h 169"/>
                  <a:gd name="T72" fmla="*/ 3 w 387"/>
                  <a:gd name="T73" fmla="*/ 107 h 169"/>
                  <a:gd name="T74" fmla="*/ 8 w 387"/>
                  <a:gd name="T75" fmla="*/ 90 h 169"/>
                  <a:gd name="T76" fmla="*/ 15 w 387"/>
                  <a:gd name="T77" fmla="*/ 74 h 169"/>
                  <a:gd name="T78" fmla="*/ 27 w 387"/>
                  <a:gd name="T79" fmla="*/ 57 h 169"/>
                  <a:gd name="T80" fmla="*/ 42 w 387"/>
                  <a:gd name="T81" fmla="*/ 42 h 169"/>
                  <a:gd name="T82" fmla="*/ 61 w 387"/>
                  <a:gd name="T83" fmla="*/ 28 h 169"/>
                  <a:gd name="T84" fmla="*/ 85 w 387"/>
                  <a:gd name="T85" fmla="*/ 17 h 169"/>
                  <a:gd name="T86" fmla="*/ 113 w 387"/>
                  <a:gd name="T87" fmla="*/ 8 h 169"/>
                  <a:gd name="T88" fmla="*/ 147 w 387"/>
                  <a:gd name="T89" fmla="*/ 1 h 169"/>
                  <a:gd name="T90" fmla="*/ 185 w 387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7" h="169">
                    <a:moveTo>
                      <a:pt x="185" y="0"/>
                    </a:moveTo>
                    <a:lnTo>
                      <a:pt x="224" y="1"/>
                    </a:lnTo>
                    <a:lnTo>
                      <a:pt x="258" y="8"/>
                    </a:lnTo>
                    <a:lnTo>
                      <a:pt x="287" y="17"/>
                    </a:lnTo>
                    <a:lnTo>
                      <a:pt x="313" y="28"/>
                    </a:lnTo>
                    <a:lnTo>
                      <a:pt x="334" y="41"/>
                    </a:lnTo>
                    <a:lnTo>
                      <a:pt x="351" y="56"/>
                    </a:lnTo>
                    <a:lnTo>
                      <a:pt x="365" y="71"/>
                    </a:lnTo>
                    <a:lnTo>
                      <a:pt x="376" y="86"/>
                    </a:lnTo>
                    <a:lnTo>
                      <a:pt x="382" y="103"/>
                    </a:lnTo>
                    <a:lnTo>
                      <a:pt x="386" y="117"/>
                    </a:lnTo>
                    <a:lnTo>
                      <a:pt x="387" y="129"/>
                    </a:lnTo>
                    <a:lnTo>
                      <a:pt x="386" y="141"/>
                    </a:lnTo>
                    <a:lnTo>
                      <a:pt x="382" y="150"/>
                    </a:lnTo>
                    <a:lnTo>
                      <a:pt x="376" y="155"/>
                    </a:lnTo>
                    <a:lnTo>
                      <a:pt x="365" y="158"/>
                    </a:lnTo>
                    <a:lnTo>
                      <a:pt x="352" y="158"/>
                    </a:lnTo>
                    <a:lnTo>
                      <a:pt x="338" y="157"/>
                    </a:lnTo>
                    <a:lnTo>
                      <a:pt x="323" y="152"/>
                    </a:lnTo>
                    <a:lnTo>
                      <a:pt x="306" y="147"/>
                    </a:lnTo>
                    <a:lnTo>
                      <a:pt x="287" y="141"/>
                    </a:lnTo>
                    <a:lnTo>
                      <a:pt x="267" y="134"/>
                    </a:lnTo>
                    <a:lnTo>
                      <a:pt x="246" y="128"/>
                    </a:lnTo>
                    <a:lnTo>
                      <a:pt x="222" y="124"/>
                    </a:lnTo>
                    <a:lnTo>
                      <a:pt x="195" y="122"/>
                    </a:lnTo>
                    <a:lnTo>
                      <a:pt x="166" y="123"/>
                    </a:lnTo>
                    <a:lnTo>
                      <a:pt x="134" y="127"/>
                    </a:lnTo>
                    <a:lnTo>
                      <a:pt x="100" y="136"/>
                    </a:lnTo>
                    <a:lnTo>
                      <a:pt x="63" y="148"/>
                    </a:lnTo>
                    <a:lnTo>
                      <a:pt x="24" y="167"/>
                    </a:lnTo>
                    <a:lnTo>
                      <a:pt x="18" y="169"/>
                    </a:lnTo>
                    <a:lnTo>
                      <a:pt x="12" y="165"/>
                    </a:lnTo>
                    <a:lnTo>
                      <a:pt x="7" y="158"/>
                    </a:lnTo>
                    <a:lnTo>
                      <a:pt x="3" y="150"/>
                    </a:lnTo>
                    <a:lnTo>
                      <a:pt x="0" y="137"/>
                    </a:lnTo>
                    <a:lnTo>
                      <a:pt x="0" y="123"/>
                    </a:lnTo>
                    <a:lnTo>
                      <a:pt x="3" y="107"/>
                    </a:lnTo>
                    <a:lnTo>
                      <a:pt x="8" y="90"/>
                    </a:lnTo>
                    <a:lnTo>
                      <a:pt x="15" y="74"/>
                    </a:lnTo>
                    <a:lnTo>
                      <a:pt x="27" y="57"/>
                    </a:lnTo>
                    <a:lnTo>
                      <a:pt x="42" y="42"/>
                    </a:lnTo>
                    <a:lnTo>
                      <a:pt x="61" y="28"/>
                    </a:lnTo>
                    <a:lnTo>
                      <a:pt x="85" y="17"/>
                    </a:lnTo>
                    <a:lnTo>
                      <a:pt x="113" y="8"/>
                    </a:lnTo>
                    <a:lnTo>
                      <a:pt x="147" y="1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4" name="Freeform 73">
                <a:extLst>
                  <a:ext uri="{FF2B5EF4-FFF2-40B4-BE49-F238E27FC236}">
                    <a16:creationId xmlns:a16="http://schemas.microsoft.com/office/drawing/2014/main" id="{8A5EAC74-A206-4DE9-B274-245B3BF9E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9" y="1802"/>
                <a:ext cx="125" cy="45"/>
              </a:xfrm>
              <a:custGeom>
                <a:avLst/>
                <a:gdLst>
                  <a:gd name="T0" fmla="*/ 6 w 375"/>
                  <a:gd name="T1" fmla="*/ 0 h 135"/>
                  <a:gd name="T2" fmla="*/ 15 w 375"/>
                  <a:gd name="T3" fmla="*/ 2 h 135"/>
                  <a:gd name="T4" fmla="*/ 27 w 375"/>
                  <a:gd name="T5" fmla="*/ 6 h 135"/>
                  <a:gd name="T6" fmla="*/ 41 w 375"/>
                  <a:gd name="T7" fmla="*/ 14 h 135"/>
                  <a:gd name="T8" fmla="*/ 58 w 375"/>
                  <a:gd name="T9" fmla="*/ 23 h 135"/>
                  <a:gd name="T10" fmla="*/ 80 w 375"/>
                  <a:gd name="T11" fmla="*/ 33 h 135"/>
                  <a:gd name="T12" fmla="*/ 103 w 375"/>
                  <a:gd name="T13" fmla="*/ 42 h 135"/>
                  <a:gd name="T14" fmla="*/ 128 w 375"/>
                  <a:gd name="T15" fmla="*/ 49 h 135"/>
                  <a:gd name="T16" fmla="*/ 157 w 375"/>
                  <a:gd name="T17" fmla="*/ 56 h 135"/>
                  <a:gd name="T18" fmla="*/ 187 w 375"/>
                  <a:gd name="T19" fmla="*/ 57 h 135"/>
                  <a:gd name="T20" fmla="*/ 218 w 375"/>
                  <a:gd name="T21" fmla="*/ 56 h 135"/>
                  <a:gd name="T22" fmla="*/ 247 w 375"/>
                  <a:gd name="T23" fmla="*/ 49 h 135"/>
                  <a:gd name="T24" fmla="*/ 272 w 375"/>
                  <a:gd name="T25" fmla="*/ 42 h 135"/>
                  <a:gd name="T26" fmla="*/ 295 w 375"/>
                  <a:gd name="T27" fmla="*/ 33 h 135"/>
                  <a:gd name="T28" fmla="*/ 316 w 375"/>
                  <a:gd name="T29" fmla="*/ 23 h 135"/>
                  <a:gd name="T30" fmla="*/ 333 w 375"/>
                  <a:gd name="T31" fmla="*/ 14 h 135"/>
                  <a:gd name="T32" fmla="*/ 348 w 375"/>
                  <a:gd name="T33" fmla="*/ 6 h 135"/>
                  <a:gd name="T34" fmla="*/ 360 w 375"/>
                  <a:gd name="T35" fmla="*/ 2 h 135"/>
                  <a:gd name="T36" fmla="*/ 368 w 375"/>
                  <a:gd name="T37" fmla="*/ 0 h 135"/>
                  <a:gd name="T38" fmla="*/ 373 w 375"/>
                  <a:gd name="T39" fmla="*/ 4 h 135"/>
                  <a:gd name="T40" fmla="*/ 375 w 375"/>
                  <a:gd name="T41" fmla="*/ 13 h 135"/>
                  <a:gd name="T42" fmla="*/ 375 w 375"/>
                  <a:gd name="T43" fmla="*/ 24 h 135"/>
                  <a:gd name="T44" fmla="*/ 371 w 375"/>
                  <a:gd name="T45" fmla="*/ 38 h 135"/>
                  <a:gd name="T46" fmla="*/ 366 w 375"/>
                  <a:gd name="T47" fmla="*/ 53 h 135"/>
                  <a:gd name="T48" fmla="*/ 357 w 375"/>
                  <a:gd name="T49" fmla="*/ 67 h 135"/>
                  <a:gd name="T50" fmla="*/ 346 w 375"/>
                  <a:gd name="T51" fmla="*/ 82 h 135"/>
                  <a:gd name="T52" fmla="*/ 330 w 375"/>
                  <a:gd name="T53" fmla="*/ 96 h 135"/>
                  <a:gd name="T54" fmla="*/ 311 w 375"/>
                  <a:gd name="T55" fmla="*/ 109 h 135"/>
                  <a:gd name="T56" fmla="*/ 289 w 375"/>
                  <a:gd name="T57" fmla="*/ 119 h 135"/>
                  <a:gd name="T58" fmla="*/ 260 w 375"/>
                  <a:gd name="T59" fmla="*/ 128 h 135"/>
                  <a:gd name="T60" fmla="*/ 227 w 375"/>
                  <a:gd name="T61" fmla="*/ 133 h 135"/>
                  <a:gd name="T62" fmla="*/ 187 w 375"/>
                  <a:gd name="T63" fmla="*/ 135 h 135"/>
                  <a:gd name="T64" fmla="*/ 148 w 375"/>
                  <a:gd name="T65" fmla="*/ 133 h 135"/>
                  <a:gd name="T66" fmla="*/ 115 w 375"/>
                  <a:gd name="T67" fmla="*/ 128 h 135"/>
                  <a:gd name="T68" fmla="*/ 86 w 375"/>
                  <a:gd name="T69" fmla="*/ 119 h 135"/>
                  <a:gd name="T70" fmla="*/ 63 w 375"/>
                  <a:gd name="T71" fmla="*/ 109 h 135"/>
                  <a:gd name="T72" fmla="*/ 44 w 375"/>
                  <a:gd name="T73" fmla="*/ 96 h 135"/>
                  <a:gd name="T74" fmla="*/ 29 w 375"/>
                  <a:gd name="T75" fmla="*/ 82 h 135"/>
                  <a:gd name="T76" fmla="*/ 18 w 375"/>
                  <a:gd name="T77" fmla="*/ 67 h 135"/>
                  <a:gd name="T78" fmla="*/ 9 w 375"/>
                  <a:gd name="T79" fmla="*/ 53 h 135"/>
                  <a:gd name="T80" fmla="*/ 4 w 375"/>
                  <a:gd name="T81" fmla="*/ 38 h 135"/>
                  <a:gd name="T82" fmla="*/ 0 w 375"/>
                  <a:gd name="T83" fmla="*/ 24 h 135"/>
                  <a:gd name="T84" fmla="*/ 0 w 375"/>
                  <a:gd name="T85" fmla="*/ 13 h 135"/>
                  <a:gd name="T86" fmla="*/ 1 w 375"/>
                  <a:gd name="T87" fmla="*/ 4 h 135"/>
                  <a:gd name="T88" fmla="*/ 6 w 375"/>
                  <a:gd name="T8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5" h="135">
                    <a:moveTo>
                      <a:pt x="6" y="0"/>
                    </a:moveTo>
                    <a:lnTo>
                      <a:pt x="15" y="2"/>
                    </a:lnTo>
                    <a:lnTo>
                      <a:pt x="27" y="6"/>
                    </a:lnTo>
                    <a:lnTo>
                      <a:pt x="41" y="14"/>
                    </a:lnTo>
                    <a:lnTo>
                      <a:pt x="58" y="23"/>
                    </a:lnTo>
                    <a:lnTo>
                      <a:pt x="80" y="33"/>
                    </a:lnTo>
                    <a:lnTo>
                      <a:pt x="103" y="42"/>
                    </a:lnTo>
                    <a:lnTo>
                      <a:pt x="128" y="49"/>
                    </a:lnTo>
                    <a:lnTo>
                      <a:pt x="157" y="56"/>
                    </a:lnTo>
                    <a:lnTo>
                      <a:pt x="187" y="57"/>
                    </a:lnTo>
                    <a:lnTo>
                      <a:pt x="218" y="56"/>
                    </a:lnTo>
                    <a:lnTo>
                      <a:pt x="247" y="49"/>
                    </a:lnTo>
                    <a:lnTo>
                      <a:pt x="272" y="42"/>
                    </a:lnTo>
                    <a:lnTo>
                      <a:pt x="295" y="33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48" y="6"/>
                    </a:lnTo>
                    <a:lnTo>
                      <a:pt x="360" y="2"/>
                    </a:lnTo>
                    <a:lnTo>
                      <a:pt x="368" y="0"/>
                    </a:lnTo>
                    <a:lnTo>
                      <a:pt x="373" y="4"/>
                    </a:lnTo>
                    <a:lnTo>
                      <a:pt x="375" y="13"/>
                    </a:lnTo>
                    <a:lnTo>
                      <a:pt x="375" y="24"/>
                    </a:lnTo>
                    <a:lnTo>
                      <a:pt x="371" y="38"/>
                    </a:lnTo>
                    <a:lnTo>
                      <a:pt x="366" y="53"/>
                    </a:lnTo>
                    <a:lnTo>
                      <a:pt x="357" y="67"/>
                    </a:lnTo>
                    <a:lnTo>
                      <a:pt x="346" y="82"/>
                    </a:lnTo>
                    <a:lnTo>
                      <a:pt x="330" y="96"/>
                    </a:lnTo>
                    <a:lnTo>
                      <a:pt x="311" y="109"/>
                    </a:lnTo>
                    <a:lnTo>
                      <a:pt x="289" y="119"/>
                    </a:lnTo>
                    <a:lnTo>
                      <a:pt x="260" y="128"/>
                    </a:lnTo>
                    <a:lnTo>
                      <a:pt x="227" y="133"/>
                    </a:lnTo>
                    <a:lnTo>
                      <a:pt x="187" y="135"/>
                    </a:lnTo>
                    <a:lnTo>
                      <a:pt x="148" y="133"/>
                    </a:lnTo>
                    <a:lnTo>
                      <a:pt x="115" y="128"/>
                    </a:lnTo>
                    <a:lnTo>
                      <a:pt x="86" y="119"/>
                    </a:lnTo>
                    <a:lnTo>
                      <a:pt x="63" y="109"/>
                    </a:lnTo>
                    <a:lnTo>
                      <a:pt x="44" y="96"/>
                    </a:lnTo>
                    <a:lnTo>
                      <a:pt x="29" y="82"/>
                    </a:lnTo>
                    <a:lnTo>
                      <a:pt x="18" y="67"/>
                    </a:lnTo>
                    <a:lnTo>
                      <a:pt x="9" y="53"/>
                    </a:lnTo>
                    <a:lnTo>
                      <a:pt x="4" y="38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1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5" name="Freeform 74">
                <a:extLst>
                  <a:ext uri="{FF2B5EF4-FFF2-40B4-BE49-F238E27FC236}">
                    <a16:creationId xmlns:a16="http://schemas.microsoft.com/office/drawing/2014/main" id="{39AAE0C5-EB71-4574-9F6E-C8CB4C99A9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" y="1944"/>
                <a:ext cx="43" cy="15"/>
              </a:xfrm>
              <a:custGeom>
                <a:avLst/>
                <a:gdLst>
                  <a:gd name="T0" fmla="*/ 128 w 129"/>
                  <a:gd name="T1" fmla="*/ 0 h 47"/>
                  <a:gd name="T2" fmla="*/ 129 w 129"/>
                  <a:gd name="T3" fmla="*/ 4 h 47"/>
                  <a:gd name="T4" fmla="*/ 129 w 129"/>
                  <a:gd name="T5" fmla="*/ 12 h 47"/>
                  <a:gd name="T6" fmla="*/ 125 w 129"/>
                  <a:gd name="T7" fmla="*/ 19 h 47"/>
                  <a:gd name="T8" fmla="*/ 120 w 129"/>
                  <a:gd name="T9" fmla="*/ 28 h 47"/>
                  <a:gd name="T10" fmla="*/ 112 w 129"/>
                  <a:gd name="T11" fmla="*/ 35 h 47"/>
                  <a:gd name="T12" fmla="*/ 101 w 129"/>
                  <a:gd name="T13" fmla="*/ 41 h 47"/>
                  <a:gd name="T14" fmla="*/ 85 w 129"/>
                  <a:gd name="T15" fmla="*/ 46 h 47"/>
                  <a:gd name="T16" fmla="*/ 64 w 129"/>
                  <a:gd name="T17" fmla="*/ 47 h 47"/>
                  <a:gd name="T18" fmla="*/ 44 w 129"/>
                  <a:gd name="T19" fmla="*/ 46 h 47"/>
                  <a:gd name="T20" fmla="*/ 28 w 129"/>
                  <a:gd name="T21" fmla="*/ 41 h 47"/>
                  <a:gd name="T22" fmla="*/ 16 w 129"/>
                  <a:gd name="T23" fmla="*/ 35 h 47"/>
                  <a:gd name="T24" fmla="*/ 9 w 129"/>
                  <a:gd name="T25" fmla="*/ 28 h 47"/>
                  <a:gd name="T26" fmla="*/ 4 w 129"/>
                  <a:gd name="T27" fmla="*/ 19 h 47"/>
                  <a:gd name="T28" fmla="*/ 0 w 129"/>
                  <a:gd name="T29" fmla="*/ 12 h 47"/>
                  <a:gd name="T30" fmla="*/ 0 w 129"/>
                  <a:gd name="T31" fmla="*/ 4 h 47"/>
                  <a:gd name="T32" fmla="*/ 1 w 129"/>
                  <a:gd name="T33" fmla="*/ 0 h 47"/>
                  <a:gd name="T34" fmla="*/ 5 w 129"/>
                  <a:gd name="T35" fmla="*/ 2 h 47"/>
                  <a:gd name="T36" fmla="*/ 13 w 129"/>
                  <a:gd name="T37" fmla="*/ 4 h 47"/>
                  <a:gd name="T38" fmla="*/ 21 w 129"/>
                  <a:gd name="T39" fmla="*/ 9 h 47"/>
                  <a:gd name="T40" fmla="*/ 34 w 129"/>
                  <a:gd name="T41" fmla="*/ 14 h 47"/>
                  <a:gd name="T42" fmla="*/ 48 w 129"/>
                  <a:gd name="T43" fmla="*/ 18 h 47"/>
                  <a:gd name="T44" fmla="*/ 64 w 129"/>
                  <a:gd name="T45" fmla="*/ 21 h 47"/>
                  <a:gd name="T46" fmla="*/ 81 w 129"/>
                  <a:gd name="T47" fmla="*/ 18 h 47"/>
                  <a:gd name="T48" fmla="*/ 95 w 129"/>
                  <a:gd name="T49" fmla="*/ 14 h 47"/>
                  <a:gd name="T50" fmla="*/ 107 w 129"/>
                  <a:gd name="T51" fmla="*/ 9 h 47"/>
                  <a:gd name="T52" fmla="*/ 116 w 129"/>
                  <a:gd name="T53" fmla="*/ 4 h 47"/>
                  <a:gd name="T54" fmla="*/ 124 w 129"/>
                  <a:gd name="T55" fmla="*/ 2 h 47"/>
                  <a:gd name="T56" fmla="*/ 128 w 129"/>
                  <a:gd name="T5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47">
                    <a:moveTo>
                      <a:pt x="128" y="0"/>
                    </a:moveTo>
                    <a:lnTo>
                      <a:pt x="129" y="4"/>
                    </a:lnTo>
                    <a:lnTo>
                      <a:pt x="129" y="12"/>
                    </a:lnTo>
                    <a:lnTo>
                      <a:pt x="125" y="19"/>
                    </a:lnTo>
                    <a:lnTo>
                      <a:pt x="120" y="28"/>
                    </a:lnTo>
                    <a:lnTo>
                      <a:pt x="112" y="35"/>
                    </a:lnTo>
                    <a:lnTo>
                      <a:pt x="101" y="41"/>
                    </a:lnTo>
                    <a:lnTo>
                      <a:pt x="85" y="46"/>
                    </a:lnTo>
                    <a:lnTo>
                      <a:pt x="64" y="47"/>
                    </a:lnTo>
                    <a:lnTo>
                      <a:pt x="44" y="46"/>
                    </a:lnTo>
                    <a:lnTo>
                      <a:pt x="28" y="41"/>
                    </a:lnTo>
                    <a:lnTo>
                      <a:pt x="16" y="35"/>
                    </a:lnTo>
                    <a:lnTo>
                      <a:pt x="9" y="28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13" y="4"/>
                    </a:lnTo>
                    <a:lnTo>
                      <a:pt x="21" y="9"/>
                    </a:lnTo>
                    <a:lnTo>
                      <a:pt x="34" y="14"/>
                    </a:lnTo>
                    <a:lnTo>
                      <a:pt x="48" y="18"/>
                    </a:lnTo>
                    <a:lnTo>
                      <a:pt x="64" y="21"/>
                    </a:lnTo>
                    <a:lnTo>
                      <a:pt x="81" y="18"/>
                    </a:lnTo>
                    <a:lnTo>
                      <a:pt x="95" y="14"/>
                    </a:lnTo>
                    <a:lnTo>
                      <a:pt x="107" y="9"/>
                    </a:lnTo>
                    <a:lnTo>
                      <a:pt x="116" y="4"/>
                    </a:lnTo>
                    <a:lnTo>
                      <a:pt x="12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6" name="Freeform 75">
                <a:extLst>
                  <a:ext uri="{FF2B5EF4-FFF2-40B4-BE49-F238E27FC236}">
                    <a16:creationId xmlns:a16="http://schemas.microsoft.com/office/drawing/2014/main" id="{2482E774-BC4C-4454-98DE-A50C395D7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" y="1895"/>
                <a:ext cx="198" cy="32"/>
              </a:xfrm>
              <a:custGeom>
                <a:avLst/>
                <a:gdLst>
                  <a:gd name="T0" fmla="*/ 3 w 595"/>
                  <a:gd name="T1" fmla="*/ 0 h 97"/>
                  <a:gd name="T2" fmla="*/ 9 w 595"/>
                  <a:gd name="T3" fmla="*/ 0 h 97"/>
                  <a:gd name="T4" fmla="*/ 20 w 595"/>
                  <a:gd name="T5" fmla="*/ 3 h 97"/>
                  <a:gd name="T6" fmla="*/ 35 w 595"/>
                  <a:gd name="T7" fmla="*/ 8 h 97"/>
                  <a:gd name="T8" fmla="*/ 56 w 595"/>
                  <a:gd name="T9" fmla="*/ 15 h 97"/>
                  <a:gd name="T10" fmla="*/ 78 w 595"/>
                  <a:gd name="T11" fmla="*/ 24 h 97"/>
                  <a:gd name="T12" fmla="*/ 106 w 595"/>
                  <a:gd name="T13" fmla="*/ 31 h 97"/>
                  <a:gd name="T14" fmla="*/ 138 w 595"/>
                  <a:gd name="T15" fmla="*/ 40 h 97"/>
                  <a:gd name="T16" fmla="*/ 172 w 595"/>
                  <a:gd name="T17" fmla="*/ 46 h 97"/>
                  <a:gd name="T18" fmla="*/ 211 w 595"/>
                  <a:gd name="T19" fmla="*/ 53 h 97"/>
                  <a:gd name="T20" fmla="*/ 253 w 595"/>
                  <a:gd name="T21" fmla="*/ 57 h 97"/>
                  <a:gd name="T22" fmla="*/ 297 w 595"/>
                  <a:gd name="T23" fmla="*/ 59 h 97"/>
                  <a:gd name="T24" fmla="*/ 342 w 595"/>
                  <a:gd name="T25" fmla="*/ 57 h 97"/>
                  <a:gd name="T26" fmla="*/ 383 w 595"/>
                  <a:gd name="T27" fmla="*/ 53 h 97"/>
                  <a:gd name="T28" fmla="*/ 423 w 595"/>
                  <a:gd name="T29" fmla="*/ 46 h 97"/>
                  <a:gd name="T30" fmla="*/ 457 w 595"/>
                  <a:gd name="T31" fmla="*/ 40 h 97"/>
                  <a:gd name="T32" fmla="*/ 489 w 595"/>
                  <a:gd name="T33" fmla="*/ 31 h 97"/>
                  <a:gd name="T34" fmla="*/ 516 w 595"/>
                  <a:gd name="T35" fmla="*/ 24 h 97"/>
                  <a:gd name="T36" fmla="*/ 539 w 595"/>
                  <a:gd name="T37" fmla="*/ 15 h 97"/>
                  <a:gd name="T38" fmla="*/ 559 w 595"/>
                  <a:gd name="T39" fmla="*/ 8 h 97"/>
                  <a:gd name="T40" fmla="*/ 575 w 595"/>
                  <a:gd name="T41" fmla="*/ 3 h 97"/>
                  <a:gd name="T42" fmla="*/ 586 w 595"/>
                  <a:gd name="T43" fmla="*/ 0 h 97"/>
                  <a:gd name="T44" fmla="*/ 592 w 595"/>
                  <a:gd name="T45" fmla="*/ 0 h 97"/>
                  <a:gd name="T46" fmla="*/ 595 w 595"/>
                  <a:gd name="T47" fmla="*/ 2 h 97"/>
                  <a:gd name="T48" fmla="*/ 594 w 595"/>
                  <a:gd name="T49" fmla="*/ 7 h 97"/>
                  <a:gd name="T50" fmla="*/ 591 w 595"/>
                  <a:gd name="T51" fmla="*/ 15 h 97"/>
                  <a:gd name="T52" fmla="*/ 585 w 595"/>
                  <a:gd name="T53" fmla="*/ 22 h 97"/>
                  <a:gd name="T54" fmla="*/ 576 w 595"/>
                  <a:gd name="T55" fmla="*/ 31 h 97"/>
                  <a:gd name="T56" fmla="*/ 563 w 595"/>
                  <a:gd name="T57" fmla="*/ 41 h 97"/>
                  <a:gd name="T58" fmla="*/ 547 w 595"/>
                  <a:gd name="T59" fmla="*/ 51 h 97"/>
                  <a:gd name="T60" fmla="*/ 526 w 595"/>
                  <a:gd name="T61" fmla="*/ 62 h 97"/>
                  <a:gd name="T62" fmla="*/ 502 w 595"/>
                  <a:gd name="T63" fmla="*/ 70 h 97"/>
                  <a:gd name="T64" fmla="*/ 472 w 595"/>
                  <a:gd name="T65" fmla="*/ 79 h 97"/>
                  <a:gd name="T66" fmla="*/ 438 w 595"/>
                  <a:gd name="T67" fmla="*/ 86 h 97"/>
                  <a:gd name="T68" fmla="*/ 397 w 595"/>
                  <a:gd name="T69" fmla="*/ 92 h 97"/>
                  <a:gd name="T70" fmla="*/ 351 w 595"/>
                  <a:gd name="T71" fmla="*/ 96 h 97"/>
                  <a:gd name="T72" fmla="*/ 297 w 595"/>
                  <a:gd name="T73" fmla="*/ 97 h 97"/>
                  <a:gd name="T74" fmla="*/ 244 w 595"/>
                  <a:gd name="T75" fmla="*/ 96 h 97"/>
                  <a:gd name="T76" fmla="*/ 197 w 595"/>
                  <a:gd name="T77" fmla="*/ 92 h 97"/>
                  <a:gd name="T78" fmla="*/ 157 w 595"/>
                  <a:gd name="T79" fmla="*/ 86 h 97"/>
                  <a:gd name="T80" fmla="*/ 123 w 595"/>
                  <a:gd name="T81" fmla="*/ 79 h 97"/>
                  <a:gd name="T82" fmla="*/ 92 w 595"/>
                  <a:gd name="T83" fmla="*/ 70 h 97"/>
                  <a:gd name="T84" fmla="*/ 68 w 595"/>
                  <a:gd name="T85" fmla="*/ 62 h 97"/>
                  <a:gd name="T86" fmla="*/ 48 w 595"/>
                  <a:gd name="T87" fmla="*/ 51 h 97"/>
                  <a:gd name="T88" fmla="*/ 32 w 595"/>
                  <a:gd name="T89" fmla="*/ 41 h 97"/>
                  <a:gd name="T90" fmla="*/ 19 w 595"/>
                  <a:gd name="T91" fmla="*/ 31 h 97"/>
                  <a:gd name="T92" fmla="*/ 10 w 595"/>
                  <a:gd name="T93" fmla="*/ 22 h 97"/>
                  <a:gd name="T94" fmla="*/ 4 w 595"/>
                  <a:gd name="T95" fmla="*/ 15 h 97"/>
                  <a:gd name="T96" fmla="*/ 1 w 595"/>
                  <a:gd name="T97" fmla="*/ 7 h 97"/>
                  <a:gd name="T98" fmla="*/ 0 w 595"/>
                  <a:gd name="T99" fmla="*/ 2 h 97"/>
                  <a:gd name="T100" fmla="*/ 3 w 595"/>
                  <a:gd name="T10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" h="97">
                    <a:moveTo>
                      <a:pt x="3" y="0"/>
                    </a:moveTo>
                    <a:lnTo>
                      <a:pt x="9" y="0"/>
                    </a:lnTo>
                    <a:lnTo>
                      <a:pt x="20" y="3"/>
                    </a:lnTo>
                    <a:lnTo>
                      <a:pt x="35" y="8"/>
                    </a:lnTo>
                    <a:lnTo>
                      <a:pt x="56" y="15"/>
                    </a:lnTo>
                    <a:lnTo>
                      <a:pt x="78" y="24"/>
                    </a:lnTo>
                    <a:lnTo>
                      <a:pt x="106" y="31"/>
                    </a:lnTo>
                    <a:lnTo>
                      <a:pt x="138" y="40"/>
                    </a:lnTo>
                    <a:lnTo>
                      <a:pt x="172" y="46"/>
                    </a:lnTo>
                    <a:lnTo>
                      <a:pt x="211" y="53"/>
                    </a:lnTo>
                    <a:lnTo>
                      <a:pt x="253" y="57"/>
                    </a:lnTo>
                    <a:lnTo>
                      <a:pt x="297" y="59"/>
                    </a:lnTo>
                    <a:lnTo>
                      <a:pt x="342" y="57"/>
                    </a:lnTo>
                    <a:lnTo>
                      <a:pt x="383" y="53"/>
                    </a:lnTo>
                    <a:lnTo>
                      <a:pt x="423" y="46"/>
                    </a:lnTo>
                    <a:lnTo>
                      <a:pt x="457" y="40"/>
                    </a:lnTo>
                    <a:lnTo>
                      <a:pt x="489" y="31"/>
                    </a:lnTo>
                    <a:lnTo>
                      <a:pt x="516" y="24"/>
                    </a:lnTo>
                    <a:lnTo>
                      <a:pt x="539" y="15"/>
                    </a:lnTo>
                    <a:lnTo>
                      <a:pt x="559" y="8"/>
                    </a:lnTo>
                    <a:lnTo>
                      <a:pt x="575" y="3"/>
                    </a:lnTo>
                    <a:lnTo>
                      <a:pt x="586" y="0"/>
                    </a:lnTo>
                    <a:lnTo>
                      <a:pt x="592" y="0"/>
                    </a:lnTo>
                    <a:lnTo>
                      <a:pt x="595" y="2"/>
                    </a:lnTo>
                    <a:lnTo>
                      <a:pt x="594" y="7"/>
                    </a:lnTo>
                    <a:lnTo>
                      <a:pt x="591" y="15"/>
                    </a:lnTo>
                    <a:lnTo>
                      <a:pt x="585" y="22"/>
                    </a:lnTo>
                    <a:lnTo>
                      <a:pt x="576" y="31"/>
                    </a:lnTo>
                    <a:lnTo>
                      <a:pt x="563" y="41"/>
                    </a:lnTo>
                    <a:lnTo>
                      <a:pt x="547" y="51"/>
                    </a:lnTo>
                    <a:lnTo>
                      <a:pt x="526" y="62"/>
                    </a:lnTo>
                    <a:lnTo>
                      <a:pt x="502" y="70"/>
                    </a:lnTo>
                    <a:lnTo>
                      <a:pt x="472" y="79"/>
                    </a:lnTo>
                    <a:lnTo>
                      <a:pt x="438" y="86"/>
                    </a:lnTo>
                    <a:lnTo>
                      <a:pt x="397" y="92"/>
                    </a:lnTo>
                    <a:lnTo>
                      <a:pt x="351" y="96"/>
                    </a:lnTo>
                    <a:lnTo>
                      <a:pt x="297" y="97"/>
                    </a:lnTo>
                    <a:lnTo>
                      <a:pt x="244" y="96"/>
                    </a:lnTo>
                    <a:lnTo>
                      <a:pt x="197" y="92"/>
                    </a:lnTo>
                    <a:lnTo>
                      <a:pt x="157" y="86"/>
                    </a:lnTo>
                    <a:lnTo>
                      <a:pt x="123" y="79"/>
                    </a:lnTo>
                    <a:lnTo>
                      <a:pt x="92" y="70"/>
                    </a:lnTo>
                    <a:lnTo>
                      <a:pt x="68" y="62"/>
                    </a:lnTo>
                    <a:lnTo>
                      <a:pt x="48" y="51"/>
                    </a:lnTo>
                    <a:lnTo>
                      <a:pt x="32" y="41"/>
                    </a:lnTo>
                    <a:lnTo>
                      <a:pt x="19" y="31"/>
                    </a:lnTo>
                    <a:lnTo>
                      <a:pt x="10" y="22"/>
                    </a:lnTo>
                    <a:lnTo>
                      <a:pt x="4" y="15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7" name="Freeform 76">
                <a:extLst>
                  <a:ext uri="{FF2B5EF4-FFF2-40B4-BE49-F238E27FC236}">
                    <a16:creationId xmlns:a16="http://schemas.microsoft.com/office/drawing/2014/main" id="{005DD7F7-1E23-4156-B924-DDB503897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4" y="2105"/>
                <a:ext cx="458" cy="237"/>
              </a:xfrm>
              <a:custGeom>
                <a:avLst/>
                <a:gdLst>
                  <a:gd name="T0" fmla="*/ 1372 w 1372"/>
                  <a:gd name="T1" fmla="*/ 0 h 711"/>
                  <a:gd name="T2" fmla="*/ 1372 w 1372"/>
                  <a:gd name="T3" fmla="*/ 711 h 711"/>
                  <a:gd name="T4" fmla="*/ 0 w 1372"/>
                  <a:gd name="T5" fmla="*/ 711 h 711"/>
                  <a:gd name="T6" fmla="*/ 4 w 1372"/>
                  <a:gd name="T7" fmla="*/ 673 h 711"/>
                  <a:gd name="T8" fmla="*/ 17 w 1372"/>
                  <a:gd name="T9" fmla="*/ 634 h 711"/>
                  <a:gd name="T10" fmla="*/ 36 w 1372"/>
                  <a:gd name="T11" fmla="*/ 593 h 711"/>
                  <a:gd name="T12" fmla="*/ 62 w 1372"/>
                  <a:gd name="T13" fmla="*/ 552 h 711"/>
                  <a:gd name="T14" fmla="*/ 95 w 1372"/>
                  <a:gd name="T15" fmla="*/ 510 h 711"/>
                  <a:gd name="T16" fmla="*/ 135 w 1372"/>
                  <a:gd name="T17" fmla="*/ 468 h 711"/>
                  <a:gd name="T18" fmla="*/ 179 w 1372"/>
                  <a:gd name="T19" fmla="*/ 426 h 711"/>
                  <a:gd name="T20" fmla="*/ 230 w 1372"/>
                  <a:gd name="T21" fmla="*/ 384 h 711"/>
                  <a:gd name="T22" fmla="*/ 285 w 1372"/>
                  <a:gd name="T23" fmla="*/ 344 h 711"/>
                  <a:gd name="T24" fmla="*/ 345 w 1372"/>
                  <a:gd name="T25" fmla="*/ 305 h 711"/>
                  <a:gd name="T26" fmla="*/ 409 w 1372"/>
                  <a:gd name="T27" fmla="*/ 267 h 711"/>
                  <a:gd name="T28" fmla="*/ 478 w 1372"/>
                  <a:gd name="T29" fmla="*/ 229 h 711"/>
                  <a:gd name="T30" fmla="*/ 550 w 1372"/>
                  <a:gd name="T31" fmla="*/ 193 h 711"/>
                  <a:gd name="T32" fmla="*/ 624 w 1372"/>
                  <a:gd name="T33" fmla="*/ 160 h 711"/>
                  <a:gd name="T34" fmla="*/ 702 w 1372"/>
                  <a:gd name="T35" fmla="*/ 130 h 711"/>
                  <a:gd name="T36" fmla="*/ 781 w 1372"/>
                  <a:gd name="T37" fmla="*/ 102 h 711"/>
                  <a:gd name="T38" fmla="*/ 864 w 1372"/>
                  <a:gd name="T39" fmla="*/ 77 h 711"/>
                  <a:gd name="T40" fmla="*/ 947 w 1372"/>
                  <a:gd name="T41" fmla="*/ 54 h 711"/>
                  <a:gd name="T42" fmla="*/ 1031 w 1372"/>
                  <a:gd name="T43" fmla="*/ 35 h 711"/>
                  <a:gd name="T44" fmla="*/ 1117 w 1372"/>
                  <a:gd name="T45" fmla="*/ 20 h 711"/>
                  <a:gd name="T46" fmla="*/ 1202 w 1372"/>
                  <a:gd name="T47" fmla="*/ 9 h 711"/>
                  <a:gd name="T48" fmla="*/ 1288 w 1372"/>
                  <a:gd name="T49" fmla="*/ 2 h 711"/>
                  <a:gd name="T50" fmla="*/ 1372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1372" y="0"/>
                    </a:moveTo>
                    <a:lnTo>
                      <a:pt x="1372" y="711"/>
                    </a:lnTo>
                    <a:lnTo>
                      <a:pt x="0" y="711"/>
                    </a:lnTo>
                    <a:lnTo>
                      <a:pt x="4" y="673"/>
                    </a:lnTo>
                    <a:lnTo>
                      <a:pt x="17" y="634"/>
                    </a:lnTo>
                    <a:lnTo>
                      <a:pt x="36" y="593"/>
                    </a:lnTo>
                    <a:lnTo>
                      <a:pt x="62" y="552"/>
                    </a:lnTo>
                    <a:lnTo>
                      <a:pt x="95" y="510"/>
                    </a:lnTo>
                    <a:lnTo>
                      <a:pt x="135" y="468"/>
                    </a:lnTo>
                    <a:lnTo>
                      <a:pt x="179" y="426"/>
                    </a:lnTo>
                    <a:lnTo>
                      <a:pt x="230" y="384"/>
                    </a:lnTo>
                    <a:lnTo>
                      <a:pt x="285" y="344"/>
                    </a:lnTo>
                    <a:lnTo>
                      <a:pt x="345" y="305"/>
                    </a:lnTo>
                    <a:lnTo>
                      <a:pt x="409" y="267"/>
                    </a:lnTo>
                    <a:lnTo>
                      <a:pt x="478" y="229"/>
                    </a:lnTo>
                    <a:lnTo>
                      <a:pt x="550" y="193"/>
                    </a:lnTo>
                    <a:lnTo>
                      <a:pt x="624" y="160"/>
                    </a:lnTo>
                    <a:lnTo>
                      <a:pt x="702" y="130"/>
                    </a:lnTo>
                    <a:lnTo>
                      <a:pt x="781" y="102"/>
                    </a:lnTo>
                    <a:lnTo>
                      <a:pt x="864" y="77"/>
                    </a:lnTo>
                    <a:lnTo>
                      <a:pt x="947" y="54"/>
                    </a:lnTo>
                    <a:lnTo>
                      <a:pt x="1031" y="35"/>
                    </a:lnTo>
                    <a:lnTo>
                      <a:pt x="1117" y="20"/>
                    </a:lnTo>
                    <a:lnTo>
                      <a:pt x="1202" y="9"/>
                    </a:lnTo>
                    <a:lnTo>
                      <a:pt x="1288" y="2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8" name="Freeform 77">
                <a:extLst>
                  <a:ext uri="{FF2B5EF4-FFF2-40B4-BE49-F238E27FC236}">
                    <a16:creationId xmlns:a16="http://schemas.microsoft.com/office/drawing/2014/main" id="{597BE1C4-F830-4037-80CA-068CEBBA2A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05"/>
                <a:ext cx="457" cy="237"/>
              </a:xfrm>
              <a:custGeom>
                <a:avLst/>
                <a:gdLst>
                  <a:gd name="T0" fmla="*/ 0 w 1372"/>
                  <a:gd name="T1" fmla="*/ 0 h 711"/>
                  <a:gd name="T2" fmla="*/ 85 w 1372"/>
                  <a:gd name="T3" fmla="*/ 2 h 711"/>
                  <a:gd name="T4" fmla="*/ 171 w 1372"/>
                  <a:gd name="T5" fmla="*/ 9 h 711"/>
                  <a:gd name="T6" fmla="*/ 256 w 1372"/>
                  <a:gd name="T7" fmla="*/ 20 h 711"/>
                  <a:gd name="T8" fmla="*/ 342 w 1372"/>
                  <a:gd name="T9" fmla="*/ 35 h 711"/>
                  <a:gd name="T10" fmla="*/ 426 w 1372"/>
                  <a:gd name="T11" fmla="*/ 54 h 711"/>
                  <a:gd name="T12" fmla="*/ 509 w 1372"/>
                  <a:gd name="T13" fmla="*/ 77 h 711"/>
                  <a:gd name="T14" fmla="*/ 591 w 1372"/>
                  <a:gd name="T15" fmla="*/ 102 h 711"/>
                  <a:gd name="T16" fmla="*/ 671 w 1372"/>
                  <a:gd name="T17" fmla="*/ 130 h 711"/>
                  <a:gd name="T18" fmla="*/ 748 w 1372"/>
                  <a:gd name="T19" fmla="*/ 160 h 711"/>
                  <a:gd name="T20" fmla="*/ 823 w 1372"/>
                  <a:gd name="T21" fmla="*/ 193 h 711"/>
                  <a:gd name="T22" fmla="*/ 895 w 1372"/>
                  <a:gd name="T23" fmla="*/ 229 h 711"/>
                  <a:gd name="T24" fmla="*/ 964 w 1372"/>
                  <a:gd name="T25" fmla="*/ 267 h 711"/>
                  <a:gd name="T26" fmla="*/ 1028 w 1372"/>
                  <a:gd name="T27" fmla="*/ 305 h 711"/>
                  <a:gd name="T28" fmla="*/ 1088 w 1372"/>
                  <a:gd name="T29" fmla="*/ 344 h 711"/>
                  <a:gd name="T30" fmla="*/ 1143 w 1372"/>
                  <a:gd name="T31" fmla="*/ 384 h 711"/>
                  <a:gd name="T32" fmla="*/ 1194 w 1372"/>
                  <a:gd name="T33" fmla="*/ 426 h 711"/>
                  <a:gd name="T34" fmla="*/ 1238 w 1372"/>
                  <a:gd name="T35" fmla="*/ 468 h 711"/>
                  <a:gd name="T36" fmla="*/ 1277 w 1372"/>
                  <a:gd name="T37" fmla="*/ 510 h 711"/>
                  <a:gd name="T38" fmla="*/ 1310 w 1372"/>
                  <a:gd name="T39" fmla="*/ 552 h 711"/>
                  <a:gd name="T40" fmla="*/ 1337 w 1372"/>
                  <a:gd name="T41" fmla="*/ 593 h 711"/>
                  <a:gd name="T42" fmla="*/ 1356 w 1372"/>
                  <a:gd name="T43" fmla="*/ 634 h 711"/>
                  <a:gd name="T44" fmla="*/ 1367 w 1372"/>
                  <a:gd name="T45" fmla="*/ 673 h 711"/>
                  <a:gd name="T46" fmla="*/ 1372 w 1372"/>
                  <a:gd name="T47" fmla="*/ 711 h 711"/>
                  <a:gd name="T48" fmla="*/ 0 w 1372"/>
                  <a:gd name="T49" fmla="*/ 711 h 711"/>
                  <a:gd name="T50" fmla="*/ 0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0" y="0"/>
                    </a:moveTo>
                    <a:lnTo>
                      <a:pt x="85" y="2"/>
                    </a:lnTo>
                    <a:lnTo>
                      <a:pt x="171" y="9"/>
                    </a:lnTo>
                    <a:lnTo>
                      <a:pt x="256" y="20"/>
                    </a:lnTo>
                    <a:lnTo>
                      <a:pt x="342" y="35"/>
                    </a:lnTo>
                    <a:lnTo>
                      <a:pt x="426" y="54"/>
                    </a:lnTo>
                    <a:lnTo>
                      <a:pt x="509" y="77"/>
                    </a:lnTo>
                    <a:lnTo>
                      <a:pt x="591" y="102"/>
                    </a:lnTo>
                    <a:lnTo>
                      <a:pt x="671" y="130"/>
                    </a:lnTo>
                    <a:lnTo>
                      <a:pt x="748" y="160"/>
                    </a:lnTo>
                    <a:lnTo>
                      <a:pt x="823" y="193"/>
                    </a:lnTo>
                    <a:lnTo>
                      <a:pt x="895" y="229"/>
                    </a:lnTo>
                    <a:lnTo>
                      <a:pt x="964" y="267"/>
                    </a:lnTo>
                    <a:lnTo>
                      <a:pt x="1028" y="305"/>
                    </a:lnTo>
                    <a:lnTo>
                      <a:pt x="1088" y="344"/>
                    </a:lnTo>
                    <a:lnTo>
                      <a:pt x="1143" y="384"/>
                    </a:lnTo>
                    <a:lnTo>
                      <a:pt x="1194" y="426"/>
                    </a:lnTo>
                    <a:lnTo>
                      <a:pt x="1238" y="468"/>
                    </a:lnTo>
                    <a:lnTo>
                      <a:pt x="1277" y="510"/>
                    </a:lnTo>
                    <a:lnTo>
                      <a:pt x="1310" y="552"/>
                    </a:lnTo>
                    <a:lnTo>
                      <a:pt x="1337" y="593"/>
                    </a:lnTo>
                    <a:lnTo>
                      <a:pt x="1356" y="634"/>
                    </a:lnTo>
                    <a:lnTo>
                      <a:pt x="1367" y="673"/>
                    </a:lnTo>
                    <a:lnTo>
                      <a:pt x="1372" y="711"/>
                    </a:lnTo>
                    <a:lnTo>
                      <a:pt x="0" y="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9" name="Freeform 78">
                <a:extLst>
                  <a:ext uri="{FF2B5EF4-FFF2-40B4-BE49-F238E27FC236}">
                    <a16:creationId xmlns:a16="http://schemas.microsoft.com/office/drawing/2014/main" id="{87E73DEB-06B7-4C90-A1E9-ABCADF6BFC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8" y="958"/>
                <a:ext cx="1078" cy="947"/>
              </a:xfrm>
              <a:custGeom>
                <a:avLst/>
                <a:gdLst>
                  <a:gd name="T0" fmla="*/ 1953 w 3235"/>
                  <a:gd name="T1" fmla="*/ 64 h 2839"/>
                  <a:gd name="T2" fmla="*/ 2411 w 3235"/>
                  <a:gd name="T3" fmla="*/ 263 h 2839"/>
                  <a:gd name="T4" fmla="*/ 2748 w 3235"/>
                  <a:gd name="T5" fmla="*/ 522 h 2839"/>
                  <a:gd name="T6" fmla="*/ 2921 w 3235"/>
                  <a:gd name="T7" fmla="*/ 792 h 2839"/>
                  <a:gd name="T8" fmla="*/ 3107 w 3235"/>
                  <a:gd name="T9" fmla="*/ 1167 h 2839"/>
                  <a:gd name="T10" fmla="*/ 3229 w 3235"/>
                  <a:gd name="T11" fmla="*/ 1397 h 2839"/>
                  <a:gd name="T12" fmla="*/ 3153 w 3235"/>
                  <a:gd name="T13" fmla="*/ 1439 h 2839"/>
                  <a:gd name="T14" fmla="*/ 3024 w 3235"/>
                  <a:gd name="T15" fmla="*/ 1313 h 2839"/>
                  <a:gd name="T16" fmla="*/ 3012 w 3235"/>
                  <a:gd name="T17" fmla="*/ 1302 h 2839"/>
                  <a:gd name="T18" fmla="*/ 3068 w 3235"/>
                  <a:gd name="T19" fmla="*/ 1587 h 2839"/>
                  <a:gd name="T20" fmla="*/ 3065 w 3235"/>
                  <a:gd name="T21" fmla="*/ 2109 h 2839"/>
                  <a:gd name="T22" fmla="*/ 2927 w 3235"/>
                  <a:gd name="T23" fmla="*/ 2475 h 2839"/>
                  <a:gd name="T24" fmla="*/ 2711 w 3235"/>
                  <a:gd name="T25" fmla="*/ 2718 h 2839"/>
                  <a:gd name="T26" fmla="*/ 2557 w 3235"/>
                  <a:gd name="T27" fmla="*/ 2807 h 2839"/>
                  <a:gd name="T28" fmla="*/ 2607 w 3235"/>
                  <a:gd name="T29" fmla="*/ 2643 h 2839"/>
                  <a:gd name="T30" fmla="*/ 2633 w 3235"/>
                  <a:gd name="T31" fmla="*/ 2288 h 2839"/>
                  <a:gd name="T32" fmla="*/ 2598 w 3235"/>
                  <a:gd name="T33" fmla="*/ 2033 h 2839"/>
                  <a:gd name="T34" fmla="*/ 2565 w 3235"/>
                  <a:gd name="T35" fmla="*/ 2049 h 2839"/>
                  <a:gd name="T36" fmla="*/ 2502 w 3235"/>
                  <a:gd name="T37" fmla="*/ 2068 h 2839"/>
                  <a:gd name="T38" fmla="*/ 2441 w 3235"/>
                  <a:gd name="T39" fmla="*/ 1743 h 2839"/>
                  <a:gd name="T40" fmla="*/ 2300 w 3235"/>
                  <a:gd name="T41" fmla="*/ 1514 h 2839"/>
                  <a:gd name="T42" fmla="*/ 2219 w 3235"/>
                  <a:gd name="T43" fmla="*/ 1450 h 2839"/>
                  <a:gd name="T44" fmla="*/ 2246 w 3235"/>
                  <a:gd name="T45" fmla="*/ 1514 h 2839"/>
                  <a:gd name="T46" fmla="*/ 2203 w 3235"/>
                  <a:gd name="T47" fmla="*/ 1585 h 2839"/>
                  <a:gd name="T48" fmla="*/ 1798 w 3235"/>
                  <a:gd name="T49" fmla="*/ 1515 h 2839"/>
                  <a:gd name="T50" fmla="*/ 1550 w 3235"/>
                  <a:gd name="T51" fmla="*/ 1414 h 2839"/>
                  <a:gd name="T52" fmla="*/ 1539 w 3235"/>
                  <a:gd name="T53" fmla="*/ 1431 h 2839"/>
                  <a:gd name="T54" fmla="*/ 1564 w 3235"/>
                  <a:gd name="T55" fmla="*/ 1553 h 2839"/>
                  <a:gd name="T56" fmla="*/ 1368 w 3235"/>
                  <a:gd name="T57" fmla="*/ 1572 h 2839"/>
                  <a:gd name="T58" fmla="*/ 1056 w 3235"/>
                  <a:gd name="T59" fmla="*/ 1477 h 2839"/>
                  <a:gd name="T60" fmla="*/ 900 w 3235"/>
                  <a:gd name="T61" fmla="*/ 1401 h 2839"/>
                  <a:gd name="T62" fmla="*/ 852 w 3235"/>
                  <a:gd name="T63" fmla="*/ 1504 h 2839"/>
                  <a:gd name="T64" fmla="*/ 763 w 3235"/>
                  <a:gd name="T65" fmla="*/ 1801 h 2839"/>
                  <a:gd name="T66" fmla="*/ 733 w 3235"/>
                  <a:gd name="T67" fmla="*/ 2039 h 2839"/>
                  <a:gd name="T68" fmla="*/ 663 w 3235"/>
                  <a:gd name="T69" fmla="*/ 1983 h 2839"/>
                  <a:gd name="T70" fmla="*/ 638 w 3235"/>
                  <a:gd name="T71" fmla="*/ 1949 h 2839"/>
                  <a:gd name="T72" fmla="*/ 613 w 3235"/>
                  <a:gd name="T73" fmla="*/ 2225 h 2839"/>
                  <a:gd name="T74" fmla="*/ 647 w 3235"/>
                  <a:gd name="T75" fmla="*/ 2612 h 2839"/>
                  <a:gd name="T76" fmla="*/ 734 w 3235"/>
                  <a:gd name="T77" fmla="*/ 2836 h 2839"/>
                  <a:gd name="T78" fmla="*/ 611 w 3235"/>
                  <a:gd name="T79" fmla="*/ 2779 h 2839"/>
                  <a:gd name="T80" fmla="*/ 400 w 3235"/>
                  <a:gd name="T81" fmla="*/ 2574 h 2839"/>
                  <a:gd name="T82" fmla="*/ 233 w 3235"/>
                  <a:gd name="T83" fmla="*/ 2258 h 2839"/>
                  <a:gd name="T84" fmla="*/ 163 w 3235"/>
                  <a:gd name="T85" fmla="*/ 1654 h 2839"/>
                  <a:gd name="T86" fmla="*/ 189 w 3235"/>
                  <a:gd name="T87" fmla="*/ 1170 h 2839"/>
                  <a:gd name="T88" fmla="*/ 195 w 3235"/>
                  <a:gd name="T89" fmla="*/ 914 h 2839"/>
                  <a:gd name="T90" fmla="*/ 80 w 3235"/>
                  <a:gd name="T91" fmla="*/ 875 h 2839"/>
                  <a:gd name="T92" fmla="*/ 0 w 3235"/>
                  <a:gd name="T93" fmla="*/ 866 h 2839"/>
                  <a:gd name="T94" fmla="*/ 125 w 3235"/>
                  <a:gd name="T95" fmla="*/ 734 h 2839"/>
                  <a:gd name="T96" fmla="*/ 285 w 3235"/>
                  <a:gd name="T97" fmla="*/ 580 h 2839"/>
                  <a:gd name="T98" fmla="*/ 334 w 3235"/>
                  <a:gd name="T99" fmla="*/ 393 h 2839"/>
                  <a:gd name="T100" fmla="*/ 386 w 3235"/>
                  <a:gd name="T101" fmla="*/ 313 h 2839"/>
                  <a:gd name="T102" fmla="*/ 429 w 3235"/>
                  <a:gd name="T103" fmla="*/ 481 h 2839"/>
                  <a:gd name="T104" fmla="*/ 397 w 3235"/>
                  <a:gd name="T105" fmla="*/ 604 h 2839"/>
                  <a:gd name="T106" fmla="*/ 890 w 3235"/>
                  <a:gd name="T107" fmla="*/ 156 h 2839"/>
                  <a:gd name="T108" fmla="*/ 1426 w 3235"/>
                  <a:gd name="T109" fmla="*/ 3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5" h="2839">
                    <a:moveTo>
                      <a:pt x="1504" y="0"/>
                    </a:moveTo>
                    <a:lnTo>
                      <a:pt x="1581" y="2"/>
                    </a:lnTo>
                    <a:lnTo>
                      <a:pt x="1657" y="7"/>
                    </a:lnTo>
                    <a:lnTo>
                      <a:pt x="1733" y="17"/>
                    </a:lnTo>
                    <a:lnTo>
                      <a:pt x="1807" y="29"/>
                    </a:lnTo>
                    <a:lnTo>
                      <a:pt x="1881" y="45"/>
                    </a:lnTo>
                    <a:lnTo>
                      <a:pt x="1953" y="64"/>
                    </a:lnTo>
                    <a:lnTo>
                      <a:pt x="2024" y="86"/>
                    </a:lnTo>
                    <a:lnTo>
                      <a:pt x="2093" y="110"/>
                    </a:lnTo>
                    <a:lnTo>
                      <a:pt x="2160" y="137"/>
                    </a:lnTo>
                    <a:lnTo>
                      <a:pt x="2226" y="166"/>
                    </a:lnTo>
                    <a:lnTo>
                      <a:pt x="2291" y="196"/>
                    </a:lnTo>
                    <a:lnTo>
                      <a:pt x="2353" y="229"/>
                    </a:lnTo>
                    <a:lnTo>
                      <a:pt x="2411" y="263"/>
                    </a:lnTo>
                    <a:lnTo>
                      <a:pt x="2468" y="298"/>
                    </a:lnTo>
                    <a:lnTo>
                      <a:pt x="2522" y="334"/>
                    </a:lnTo>
                    <a:lnTo>
                      <a:pt x="2574" y="371"/>
                    </a:lnTo>
                    <a:lnTo>
                      <a:pt x="2622" y="408"/>
                    </a:lnTo>
                    <a:lnTo>
                      <a:pt x="2668" y="446"/>
                    </a:lnTo>
                    <a:lnTo>
                      <a:pt x="2710" y="484"/>
                    </a:lnTo>
                    <a:lnTo>
                      <a:pt x="2748" y="522"/>
                    </a:lnTo>
                    <a:lnTo>
                      <a:pt x="2782" y="558"/>
                    </a:lnTo>
                    <a:lnTo>
                      <a:pt x="2813" y="595"/>
                    </a:lnTo>
                    <a:lnTo>
                      <a:pt x="2840" y="630"/>
                    </a:lnTo>
                    <a:lnTo>
                      <a:pt x="2863" y="665"/>
                    </a:lnTo>
                    <a:lnTo>
                      <a:pt x="2882" y="699"/>
                    </a:lnTo>
                    <a:lnTo>
                      <a:pt x="2896" y="730"/>
                    </a:lnTo>
                    <a:lnTo>
                      <a:pt x="2921" y="792"/>
                    </a:lnTo>
                    <a:lnTo>
                      <a:pt x="2946" y="853"/>
                    </a:lnTo>
                    <a:lnTo>
                      <a:pt x="2973" y="911"/>
                    </a:lnTo>
                    <a:lnTo>
                      <a:pt x="3001" y="967"/>
                    </a:lnTo>
                    <a:lnTo>
                      <a:pt x="3027" y="1021"/>
                    </a:lnTo>
                    <a:lnTo>
                      <a:pt x="3055" y="1072"/>
                    </a:lnTo>
                    <a:lnTo>
                      <a:pt x="3082" y="1120"/>
                    </a:lnTo>
                    <a:lnTo>
                      <a:pt x="3107" y="1167"/>
                    </a:lnTo>
                    <a:lnTo>
                      <a:pt x="3131" y="1209"/>
                    </a:lnTo>
                    <a:lnTo>
                      <a:pt x="3154" y="1249"/>
                    </a:lnTo>
                    <a:lnTo>
                      <a:pt x="3174" y="1285"/>
                    </a:lnTo>
                    <a:lnTo>
                      <a:pt x="3193" y="1319"/>
                    </a:lnTo>
                    <a:lnTo>
                      <a:pt x="3208" y="1348"/>
                    </a:lnTo>
                    <a:lnTo>
                      <a:pt x="3220" y="1375"/>
                    </a:lnTo>
                    <a:lnTo>
                      <a:pt x="3229" y="1397"/>
                    </a:lnTo>
                    <a:lnTo>
                      <a:pt x="3234" y="1415"/>
                    </a:lnTo>
                    <a:lnTo>
                      <a:pt x="3235" y="1430"/>
                    </a:lnTo>
                    <a:lnTo>
                      <a:pt x="3231" y="1442"/>
                    </a:lnTo>
                    <a:lnTo>
                      <a:pt x="3222" y="1448"/>
                    </a:lnTo>
                    <a:lnTo>
                      <a:pt x="3208" y="1450"/>
                    </a:lnTo>
                    <a:lnTo>
                      <a:pt x="3181" y="1447"/>
                    </a:lnTo>
                    <a:lnTo>
                      <a:pt x="3153" y="1439"/>
                    </a:lnTo>
                    <a:lnTo>
                      <a:pt x="3129" y="1426"/>
                    </a:lnTo>
                    <a:lnTo>
                      <a:pt x="3106" y="1410"/>
                    </a:lnTo>
                    <a:lnTo>
                      <a:pt x="3084" y="1391"/>
                    </a:lnTo>
                    <a:lnTo>
                      <a:pt x="3067" y="1371"/>
                    </a:lnTo>
                    <a:lnTo>
                      <a:pt x="3050" y="1351"/>
                    </a:lnTo>
                    <a:lnTo>
                      <a:pt x="3036" y="1330"/>
                    </a:lnTo>
                    <a:lnTo>
                      <a:pt x="3024" y="1313"/>
                    </a:lnTo>
                    <a:lnTo>
                      <a:pt x="3015" y="1296"/>
                    </a:lnTo>
                    <a:lnTo>
                      <a:pt x="3008" y="1283"/>
                    </a:lnTo>
                    <a:lnTo>
                      <a:pt x="3005" y="1275"/>
                    </a:lnTo>
                    <a:lnTo>
                      <a:pt x="3003" y="1272"/>
                    </a:lnTo>
                    <a:lnTo>
                      <a:pt x="3005" y="1276"/>
                    </a:lnTo>
                    <a:lnTo>
                      <a:pt x="3007" y="1286"/>
                    </a:lnTo>
                    <a:lnTo>
                      <a:pt x="3012" y="1302"/>
                    </a:lnTo>
                    <a:lnTo>
                      <a:pt x="3019" y="1326"/>
                    </a:lnTo>
                    <a:lnTo>
                      <a:pt x="3026" y="1356"/>
                    </a:lnTo>
                    <a:lnTo>
                      <a:pt x="3035" y="1391"/>
                    </a:lnTo>
                    <a:lnTo>
                      <a:pt x="3044" y="1431"/>
                    </a:lnTo>
                    <a:lnTo>
                      <a:pt x="3053" y="1478"/>
                    </a:lnTo>
                    <a:lnTo>
                      <a:pt x="3060" y="1530"/>
                    </a:lnTo>
                    <a:lnTo>
                      <a:pt x="3068" y="1587"/>
                    </a:lnTo>
                    <a:lnTo>
                      <a:pt x="3074" y="1649"/>
                    </a:lnTo>
                    <a:lnTo>
                      <a:pt x="3078" y="1715"/>
                    </a:lnTo>
                    <a:lnTo>
                      <a:pt x="3081" y="1786"/>
                    </a:lnTo>
                    <a:lnTo>
                      <a:pt x="3082" y="1860"/>
                    </a:lnTo>
                    <a:lnTo>
                      <a:pt x="3079" y="1940"/>
                    </a:lnTo>
                    <a:lnTo>
                      <a:pt x="3074" y="2022"/>
                    </a:lnTo>
                    <a:lnTo>
                      <a:pt x="3065" y="2109"/>
                    </a:lnTo>
                    <a:lnTo>
                      <a:pt x="3055" y="2168"/>
                    </a:lnTo>
                    <a:lnTo>
                      <a:pt x="3043" y="2224"/>
                    </a:lnTo>
                    <a:lnTo>
                      <a:pt x="3025" y="2279"/>
                    </a:lnTo>
                    <a:lnTo>
                      <a:pt x="3005" y="2331"/>
                    </a:lnTo>
                    <a:lnTo>
                      <a:pt x="2982" y="2382"/>
                    </a:lnTo>
                    <a:lnTo>
                      <a:pt x="2955" y="2430"/>
                    </a:lnTo>
                    <a:lnTo>
                      <a:pt x="2927" y="2475"/>
                    </a:lnTo>
                    <a:lnTo>
                      <a:pt x="2898" y="2519"/>
                    </a:lnTo>
                    <a:lnTo>
                      <a:pt x="2868" y="2559"/>
                    </a:lnTo>
                    <a:lnTo>
                      <a:pt x="2836" y="2597"/>
                    </a:lnTo>
                    <a:lnTo>
                      <a:pt x="2805" y="2631"/>
                    </a:lnTo>
                    <a:lnTo>
                      <a:pt x="2772" y="2664"/>
                    </a:lnTo>
                    <a:lnTo>
                      <a:pt x="2741" y="2693"/>
                    </a:lnTo>
                    <a:lnTo>
                      <a:pt x="2711" y="2718"/>
                    </a:lnTo>
                    <a:lnTo>
                      <a:pt x="2681" y="2741"/>
                    </a:lnTo>
                    <a:lnTo>
                      <a:pt x="2654" y="2761"/>
                    </a:lnTo>
                    <a:lnTo>
                      <a:pt x="2629" y="2778"/>
                    </a:lnTo>
                    <a:lnTo>
                      <a:pt x="2606" y="2791"/>
                    </a:lnTo>
                    <a:lnTo>
                      <a:pt x="2586" y="2799"/>
                    </a:lnTo>
                    <a:lnTo>
                      <a:pt x="2569" y="2806"/>
                    </a:lnTo>
                    <a:lnTo>
                      <a:pt x="2557" y="2807"/>
                    </a:lnTo>
                    <a:lnTo>
                      <a:pt x="2548" y="2806"/>
                    </a:lnTo>
                    <a:lnTo>
                      <a:pt x="2544" y="2799"/>
                    </a:lnTo>
                    <a:lnTo>
                      <a:pt x="2545" y="2791"/>
                    </a:lnTo>
                    <a:lnTo>
                      <a:pt x="2552" y="2777"/>
                    </a:lnTo>
                    <a:lnTo>
                      <a:pt x="2574" y="2735"/>
                    </a:lnTo>
                    <a:lnTo>
                      <a:pt x="2593" y="2689"/>
                    </a:lnTo>
                    <a:lnTo>
                      <a:pt x="2607" y="2643"/>
                    </a:lnTo>
                    <a:lnTo>
                      <a:pt x="2619" y="2593"/>
                    </a:lnTo>
                    <a:lnTo>
                      <a:pt x="2627" y="2541"/>
                    </a:lnTo>
                    <a:lnTo>
                      <a:pt x="2633" y="2491"/>
                    </a:lnTo>
                    <a:lnTo>
                      <a:pt x="2635" y="2439"/>
                    </a:lnTo>
                    <a:lnTo>
                      <a:pt x="2636" y="2387"/>
                    </a:lnTo>
                    <a:lnTo>
                      <a:pt x="2635" y="2336"/>
                    </a:lnTo>
                    <a:lnTo>
                      <a:pt x="2633" y="2288"/>
                    </a:lnTo>
                    <a:lnTo>
                      <a:pt x="2629" y="2240"/>
                    </a:lnTo>
                    <a:lnTo>
                      <a:pt x="2624" y="2196"/>
                    </a:lnTo>
                    <a:lnTo>
                      <a:pt x="2619" y="2155"/>
                    </a:lnTo>
                    <a:lnTo>
                      <a:pt x="2614" y="2117"/>
                    </a:lnTo>
                    <a:lnTo>
                      <a:pt x="2607" y="2084"/>
                    </a:lnTo>
                    <a:lnTo>
                      <a:pt x="2602" y="2055"/>
                    </a:lnTo>
                    <a:lnTo>
                      <a:pt x="2598" y="2033"/>
                    </a:lnTo>
                    <a:lnTo>
                      <a:pt x="2595" y="2015"/>
                    </a:lnTo>
                    <a:lnTo>
                      <a:pt x="2592" y="2005"/>
                    </a:lnTo>
                    <a:lnTo>
                      <a:pt x="2591" y="2001"/>
                    </a:lnTo>
                    <a:lnTo>
                      <a:pt x="2588" y="2012"/>
                    </a:lnTo>
                    <a:lnTo>
                      <a:pt x="2582" y="2025"/>
                    </a:lnTo>
                    <a:lnTo>
                      <a:pt x="2574" y="2038"/>
                    </a:lnTo>
                    <a:lnTo>
                      <a:pt x="2565" y="2049"/>
                    </a:lnTo>
                    <a:lnTo>
                      <a:pt x="2557" y="2060"/>
                    </a:lnTo>
                    <a:lnTo>
                      <a:pt x="2546" y="2068"/>
                    </a:lnTo>
                    <a:lnTo>
                      <a:pt x="2535" y="2074"/>
                    </a:lnTo>
                    <a:lnTo>
                      <a:pt x="2525" y="2078"/>
                    </a:lnTo>
                    <a:lnTo>
                      <a:pt x="2516" y="2079"/>
                    </a:lnTo>
                    <a:lnTo>
                      <a:pt x="2508" y="2076"/>
                    </a:lnTo>
                    <a:lnTo>
                      <a:pt x="2502" y="2068"/>
                    </a:lnTo>
                    <a:lnTo>
                      <a:pt x="2497" y="2055"/>
                    </a:lnTo>
                    <a:lnTo>
                      <a:pt x="2495" y="2038"/>
                    </a:lnTo>
                    <a:lnTo>
                      <a:pt x="2491" y="1969"/>
                    </a:lnTo>
                    <a:lnTo>
                      <a:pt x="2483" y="1905"/>
                    </a:lnTo>
                    <a:lnTo>
                      <a:pt x="2472" y="1847"/>
                    </a:lnTo>
                    <a:lnTo>
                      <a:pt x="2458" y="1792"/>
                    </a:lnTo>
                    <a:lnTo>
                      <a:pt x="2441" y="1743"/>
                    </a:lnTo>
                    <a:lnTo>
                      <a:pt x="2424" y="1697"/>
                    </a:lnTo>
                    <a:lnTo>
                      <a:pt x="2403" y="1657"/>
                    </a:lnTo>
                    <a:lnTo>
                      <a:pt x="2383" y="1621"/>
                    </a:lnTo>
                    <a:lnTo>
                      <a:pt x="2362" y="1588"/>
                    </a:lnTo>
                    <a:lnTo>
                      <a:pt x="2341" y="1559"/>
                    </a:lnTo>
                    <a:lnTo>
                      <a:pt x="2320" y="1535"/>
                    </a:lnTo>
                    <a:lnTo>
                      <a:pt x="2300" y="1514"/>
                    </a:lnTo>
                    <a:lnTo>
                      <a:pt x="2281" y="1496"/>
                    </a:lnTo>
                    <a:lnTo>
                      <a:pt x="2263" y="1481"/>
                    </a:lnTo>
                    <a:lnTo>
                      <a:pt x="2249" y="1469"/>
                    </a:lnTo>
                    <a:lnTo>
                      <a:pt x="2236" y="1461"/>
                    </a:lnTo>
                    <a:lnTo>
                      <a:pt x="2226" y="1454"/>
                    </a:lnTo>
                    <a:lnTo>
                      <a:pt x="2220" y="1450"/>
                    </a:lnTo>
                    <a:lnTo>
                      <a:pt x="2219" y="1450"/>
                    </a:lnTo>
                    <a:lnTo>
                      <a:pt x="2220" y="1452"/>
                    </a:lnTo>
                    <a:lnTo>
                      <a:pt x="2222" y="1457"/>
                    </a:lnTo>
                    <a:lnTo>
                      <a:pt x="2228" y="1464"/>
                    </a:lnTo>
                    <a:lnTo>
                      <a:pt x="2233" y="1475"/>
                    </a:lnTo>
                    <a:lnTo>
                      <a:pt x="2238" y="1487"/>
                    </a:lnTo>
                    <a:lnTo>
                      <a:pt x="2243" y="1500"/>
                    </a:lnTo>
                    <a:lnTo>
                      <a:pt x="2246" y="1514"/>
                    </a:lnTo>
                    <a:lnTo>
                      <a:pt x="2249" y="1528"/>
                    </a:lnTo>
                    <a:lnTo>
                      <a:pt x="2250" y="1542"/>
                    </a:lnTo>
                    <a:lnTo>
                      <a:pt x="2248" y="1554"/>
                    </a:lnTo>
                    <a:lnTo>
                      <a:pt x="2243" y="1566"/>
                    </a:lnTo>
                    <a:lnTo>
                      <a:pt x="2234" y="1574"/>
                    </a:lnTo>
                    <a:lnTo>
                      <a:pt x="2221" y="1581"/>
                    </a:lnTo>
                    <a:lnTo>
                      <a:pt x="2203" y="1585"/>
                    </a:lnTo>
                    <a:lnTo>
                      <a:pt x="2179" y="1586"/>
                    </a:lnTo>
                    <a:lnTo>
                      <a:pt x="2107" y="1580"/>
                    </a:lnTo>
                    <a:lnTo>
                      <a:pt x="2038" y="1569"/>
                    </a:lnTo>
                    <a:lnTo>
                      <a:pt x="1972" y="1559"/>
                    </a:lnTo>
                    <a:lnTo>
                      <a:pt x="1910" y="1545"/>
                    </a:lnTo>
                    <a:lnTo>
                      <a:pt x="1852" y="1531"/>
                    </a:lnTo>
                    <a:lnTo>
                      <a:pt x="1798" y="1515"/>
                    </a:lnTo>
                    <a:lnTo>
                      <a:pt x="1748" y="1499"/>
                    </a:lnTo>
                    <a:lnTo>
                      <a:pt x="1704" y="1482"/>
                    </a:lnTo>
                    <a:lnTo>
                      <a:pt x="1663" y="1467"/>
                    </a:lnTo>
                    <a:lnTo>
                      <a:pt x="1628" y="1452"/>
                    </a:lnTo>
                    <a:lnTo>
                      <a:pt x="1596" y="1438"/>
                    </a:lnTo>
                    <a:lnTo>
                      <a:pt x="1571" y="1425"/>
                    </a:lnTo>
                    <a:lnTo>
                      <a:pt x="1550" y="1414"/>
                    </a:lnTo>
                    <a:lnTo>
                      <a:pt x="1536" y="1406"/>
                    </a:lnTo>
                    <a:lnTo>
                      <a:pt x="1528" y="1401"/>
                    </a:lnTo>
                    <a:lnTo>
                      <a:pt x="1524" y="1399"/>
                    </a:lnTo>
                    <a:lnTo>
                      <a:pt x="1525" y="1401"/>
                    </a:lnTo>
                    <a:lnTo>
                      <a:pt x="1529" y="1409"/>
                    </a:lnTo>
                    <a:lnTo>
                      <a:pt x="1533" y="1419"/>
                    </a:lnTo>
                    <a:lnTo>
                      <a:pt x="1539" y="1431"/>
                    </a:lnTo>
                    <a:lnTo>
                      <a:pt x="1545" y="1448"/>
                    </a:lnTo>
                    <a:lnTo>
                      <a:pt x="1550" y="1464"/>
                    </a:lnTo>
                    <a:lnTo>
                      <a:pt x="1557" y="1483"/>
                    </a:lnTo>
                    <a:lnTo>
                      <a:pt x="1562" y="1501"/>
                    </a:lnTo>
                    <a:lnTo>
                      <a:pt x="1564" y="1520"/>
                    </a:lnTo>
                    <a:lnTo>
                      <a:pt x="1566" y="1537"/>
                    </a:lnTo>
                    <a:lnTo>
                      <a:pt x="1564" y="1553"/>
                    </a:lnTo>
                    <a:lnTo>
                      <a:pt x="1559" y="1566"/>
                    </a:lnTo>
                    <a:lnTo>
                      <a:pt x="1552" y="1576"/>
                    </a:lnTo>
                    <a:lnTo>
                      <a:pt x="1540" y="1583"/>
                    </a:lnTo>
                    <a:lnTo>
                      <a:pt x="1524" y="1586"/>
                    </a:lnTo>
                    <a:lnTo>
                      <a:pt x="1472" y="1583"/>
                    </a:lnTo>
                    <a:lnTo>
                      <a:pt x="1420" y="1578"/>
                    </a:lnTo>
                    <a:lnTo>
                      <a:pt x="1368" y="1572"/>
                    </a:lnTo>
                    <a:lnTo>
                      <a:pt x="1319" y="1562"/>
                    </a:lnTo>
                    <a:lnTo>
                      <a:pt x="1269" y="1550"/>
                    </a:lnTo>
                    <a:lnTo>
                      <a:pt x="1223" y="1537"/>
                    </a:lnTo>
                    <a:lnTo>
                      <a:pt x="1177" y="1523"/>
                    </a:lnTo>
                    <a:lnTo>
                      <a:pt x="1134" y="1507"/>
                    </a:lnTo>
                    <a:lnTo>
                      <a:pt x="1092" y="1492"/>
                    </a:lnTo>
                    <a:lnTo>
                      <a:pt x="1056" y="1477"/>
                    </a:lnTo>
                    <a:lnTo>
                      <a:pt x="1020" y="1462"/>
                    </a:lnTo>
                    <a:lnTo>
                      <a:pt x="990" y="1448"/>
                    </a:lnTo>
                    <a:lnTo>
                      <a:pt x="963" y="1434"/>
                    </a:lnTo>
                    <a:lnTo>
                      <a:pt x="940" y="1423"/>
                    </a:lnTo>
                    <a:lnTo>
                      <a:pt x="921" y="1413"/>
                    </a:lnTo>
                    <a:lnTo>
                      <a:pt x="907" y="1405"/>
                    </a:lnTo>
                    <a:lnTo>
                      <a:pt x="900" y="1401"/>
                    </a:lnTo>
                    <a:lnTo>
                      <a:pt x="897" y="1399"/>
                    </a:lnTo>
                    <a:lnTo>
                      <a:pt x="895" y="1402"/>
                    </a:lnTo>
                    <a:lnTo>
                      <a:pt x="891" y="1413"/>
                    </a:lnTo>
                    <a:lnTo>
                      <a:pt x="883" y="1428"/>
                    </a:lnTo>
                    <a:lnTo>
                      <a:pt x="875" y="1448"/>
                    </a:lnTo>
                    <a:lnTo>
                      <a:pt x="864" y="1473"/>
                    </a:lnTo>
                    <a:lnTo>
                      <a:pt x="852" y="1504"/>
                    </a:lnTo>
                    <a:lnTo>
                      <a:pt x="839" y="1538"/>
                    </a:lnTo>
                    <a:lnTo>
                      <a:pt x="825" y="1574"/>
                    </a:lnTo>
                    <a:lnTo>
                      <a:pt x="811" y="1616"/>
                    </a:lnTo>
                    <a:lnTo>
                      <a:pt x="799" y="1659"/>
                    </a:lnTo>
                    <a:lnTo>
                      <a:pt x="786" y="1705"/>
                    </a:lnTo>
                    <a:lnTo>
                      <a:pt x="773" y="1752"/>
                    </a:lnTo>
                    <a:lnTo>
                      <a:pt x="763" y="1801"/>
                    </a:lnTo>
                    <a:lnTo>
                      <a:pt x="754" y="1850"/>
                    </a:lnTo>
                    <a:lnTo>
                      <a:pt x="748" y="1901"/>
                    </a:lnTo>
                    <a:lnTo>
                      <a:pt x="744" y="1950"/>
                    </a:lnTo>
                    <a:lnTo>
                      <a:pt x="744" y="2001"/>
                    </a:lnTo>
                    <a:lnTo>
                      <a:pt x="743" y="2019"/>
                    </a:lnTo>
                    <a:lnTo>
                      <a:pt x="739" y="2031"/>
                    </a:lnTo>
                    <a:lnTo>
                      <a:pt x="733" y="2039"/>
                    </a:lnTo>
                    <a:lnTo>
                      <a:pt x="724" y="2041"/>
                    </a:lnTo>
                    <a:lnTo>
                      <a:pt x="715" y="2039"/>
                    </a:lnTo>
                    <a:lnTo>
                      <a:pt x="705" y="2034"/>
                    </a:lnTo>
                    <a:lnTo>
                      <a:pt x="694" y="2025"/>
                    </a:lnTo>
                    <a:lnTo>
                      <a:pt x="683" y="2012"/>
                    </a:lnTo>
                    <a:lnTo>
                      <a:pt x="673" y="1998"/>
                    </a:lnTo>
                    <a:lnTo>
                      <a:pt x="663" y="1983"/>
                    </a:lnTo>
                    <a:lnTo>
                      <a:pt x="656" y="1967"/>
                    </a:lnTo>
                    <a:lnTo>
                      <a:pt x="649" y="1949"/>
                    </a:lnTo>
                    <a:lnTo>
                      <a:pt x="645" y="1933"/>
                    </a:lnTo>
                    <a:lnTo>
                      <a:pt x="643" y="1915"/>
                    </a:lnTo>
                    <a:lnTo>
                      <a:pt x="643" y="1920"/>
                    </a:lnTo>
                    <a:lnTo>
                      <a:pt x="640" y="1931"/>
                    </a:lnTo>
                    <a:lnTo>
                      <a:pt x="638" y="1949"/>
                    </a:lnTo>
                    <a:lnTo>
                      <a:pt x="634" y="1974"/>
                    </a:lnTo>
                    <a:lnTo>
                      <a:pt x="630" y="2005"/>
                    </a:lnTo>
                    <a:lnTo>
                      <a:pt x="626" y="2040"/>
                    </a:lnTo>
                    <a:lnTo>
                      <a:pt x="621" y="2081"/>
                    </a:lnTo>
                    <a:lnTo>
                      <a:pt x="618" y="2125"/>
                    </a:lnTo>
                    <a:lnTo>
                      <a:pt x="615" y="2173"/>
                    </a:lnTo>
                    <a:lnTo>
                      <a:pt x="613" y="2225"/>
                    </a:lnTo>
                    <a:lnTo>
                      <a:pt x="613" y="2278"/>
                    </a:lnTo>
                    <a:lnTo>
                      <a:pt x="613" y="2332"/>
                    </a:lnTo>
                    <a:lnTo>
                      <a:pt x="615" y="2388"/>
                    </a:lnTo>
                    <a:lnTo>
                      <a:pt x="619" y="2445"/>
                    </a:lnTo>
                    <a:lnTo>
                      <a:pt x="625" y="2502"/>
                    </a:lnTo>
                    <a:lnTo>
                      <a:pt x="634" y="2558"/>
                    </a:lnTo>
                    <a:lnTo>
                      <a:pt x="647" y="2612"/>
                    </a:lnTo>
                    <a:lnTo>
                      <a:pt x="661" y="2665"/>
                    </a:lnTo>
                    <a:lnTo>
                      <a:pt x="680" y="2716"/>
                    </a:lnTo>
                    <a:lnTo>
                      <a:pt x="701" y="2763"/>
                    </a:lnTo>
                    <a:lnTo>
                      <a:pt x="726" y="2807"/>
                    </a:lnTo>
                    <a:lnTo>
                      <a:pt x="734" y="2821"/>
                    </a:lnTo>
                    <a:lnTo>
                      <a:pt x="737" y="2831"/>
                    </a:lnTo>
                    <a:lnTo>
                      <a:pt x="734" y="2836"/>
                    </a:lnTo>
                    <a:lnTo>
                      <a:pt x="726" y="2839"/>
                    </a:lnTo>
                    <a:lnTo>
                      <a:pt x="715" y="2837"/>
                    </a:lnTo>
                    <a:lnTo>
                      <a:pt x="701" y="2832"/>
                    </a:lnTo>
                    <a:lnTo>
                      <a:pt x="682" y="2823"/>
                    </a:lnTo>
                    <a:lnTo>
                      <a:pt x="661" y="2812"/>
                    </a:lnTo>
                    <a:lnTo>
                      <a:pt x="637" y="2797"/>
                    </a:lnTo>
                    <a:lnTo>
                      <a:pt x="611" y="2779"/>
                    </a:lnTo>
                    <a:lnTo>
                      <a:pt x="583" y="2758"/>
                    </a:lnTo>
                    <a:lnTo>
                      <a:pt x="554" y="2734"/>
                    </a:lnTo>
                    <a:lnTo>
                      <a:pt x="524" y="2707"/>
                    </a:lnTo>
                    <a:lnTo>
                      <a:pt x="494" y="2677"/>
                    </a:lnTo>
                    <a:lnTo>
                      <a:pt x="462" y="2645"/>
                    </a:lnTo>
                    <a:lnTo>
                      <a:pt x="430" y="2611"/>
                    </a:lnTo>
                    <a:lnTo>
                      <a:pt x="400" y="2574"/>
                    </a:lnTo>
                    <a:lnTo>
                      <a:pt x="371" y="2535"/>
                    </a:lnTo>
                    <a:lnTo>
                      <a:pt x="342" y="2493"/>
                    </a:lnTo>
                    <a:lnTo>
                      <a:pt x="315" y="2450"/>
                    </a:lnTo>
                    <a:lnTo>
                      <a:pt x="291" y="2405"/>
                    </a:lnTo>
                    <a:lnTo>
                      <a:pt x="268" y="2358"/>
                    </a:lnTo>
                    <a:lnTo>
                      <a:pt x="249" y="2308"/>
                    </a:lnTo>
                    <a:lnTo>
                      <a:pt x="233" y="2258"/>
                    </a:lnTo>
                    <a:lnTo>
                      <a:pt x="220" y="2206"/>
                    </a:lnTo>
                    <a:lnTo>
                      <a:pt x="203" y="2107"/>
                    </a:lnTo>
                    <a:lnTo>
                      <a:pt x="187" y="2011"/>
                    </a:lnTo>
                    <a:lnTo>
                      <a:pt x="177" y="1917"/>
                    </a:lnTo>
                    <a:lnTo>
                      <a:pt x="170" y="1826"/>
                    </a:lnTo>
                    <a:lnTo>
                      <a:pt x="166" y="1739"/>
                    </a:lnTo>
                    <a:lnTo>
                      <a:pt x="163" y="1654"/>
                    </a:lnTo>
                    <a:lnTo>
                      <a:pt x="163" y="1573"/>
                    </a:lnTo>
                    <a:lnTo>
                      <a:pt x="166" y="1496"/>
                    </a:lnTo>
                    <a:lnTo>
                      <a:pt x="168" y="1423"/>
                    </a:lnTo>
                    <a:lnTo>
                      <a:pt x="173" y="1353"/>
                    </a:lnTo>
                    <a:lnTo>
                      <a:pt x="178" y="1287"/>
                    </a:lnTo>
                    <a:lnTo>
                      <a:pt x="184" y="1225"/>
                    </a:lnTo>
                    <a:lnTo>
                      <a:pt x="189" y="1170"/>
                    </a:lnTo>
                    <a:lnTo>
                      <a:pt x="194" y="1116"/>
                    </a:lnTo>
                    <a:lnTo>
                      <a:pt x="197" y="1070"/>
                    </a:lnTo>
                    <a:lnTo>
                      <a:pt x="201" y="1028"/>
                    </a:lnTo>
                    <a:lnTo>
                      <a:pt x="203" y="991"/>
                    </a:lnTo>
                    <a:lnTo>
                      <a:pt x="203" y="959"/>
                    </a:lnTo>
                    <a:lnTo>
                      <a:pt x="200" y="934"/>
                    </a:lnTo>
                    <a:lnTo>
                      <a:pt x="195" y="914"/>
                    </a:lnTo>
                    <a:lnTo>
                      <a:pt x="186" y="900"/>
                    </a:lnTo>
                    <a:lnTo>
                      <a:pt x="170" y="885"/>
                    </a:lnTo>
                    <a:lnTo>
                      <a:pt x="153" y="876"/>
                    </a:lnTo>
                    <a:lnTo>
                      <a:pt x="134" y="871"/>
                    </a:lnTo>
                    <a:lnTo>
                      <a:pt x="116" y="870"/>
                    </a:lnTo>
                    <a:lnTo>
                      <a:pt x="97" y="871"/>
                    </a:lnTo>
                    <a:lnTo>
                      <a:pt x="80" y="875"/>
                    </a:lnTo>
                    <a:lnTo>
                      <a:pt x="62" y="878"/>
                    </a:lnTo>
                    <a:lnTo>
                      <a:pt x="47" y="882"/>
                    </a:lnTo>
                    <a:lnTo>
                      <a:pt x="33" y="885"/>
                    </a:lnTo>
                    <a:lnTo>
                      <a:pt x="20" y="885"/>
                    </a:lnTo>
                    <a:lnTo>
                      <a:pt x="10" y="884"/>
                    </a:lnTo>
                    <a:lnTo>
                      <a:pt x="4" y="877"/>
                    </a:lnTo>
                    <a:lnTo>
                      <a:pt x="0" y="866"/>
                    </a:lnTo>
                    <a:lnTo>
                      <a:pt x="1" y="851"/>
                    </a:lnTo>
                    <a:lnTo>
                      <a:pt x="10" y="833"/>
                    </a:lnTo>
                    <a:lnTo>
                      <a:pt x="25" y="815"/>
                    </a:lnTo>
                    <a:lnTo>
                      <a:pt x="46" y="796"/>
                    </a:lnTo>
                    <a:lnTo>
                      <a:pt x="70" y="776"/>
                    </a:lnTo>
                    <a:lnTo>
                      <a:pt x="96" y="756"/>
                    </a:lnTo>
                    <a:lnTo>
                      <a:pt x="125" y="734"/>
                    </a:lnTo>
                    <a:lnTo>
                      <a:pt x="154" y="713"/>
                    </a:lnTo>
                    <a:lnTo>
                      <a:pt x="184" y="690"/>
                    </a:lnTo>
                    <a:lnTo>
                      <a:pt x="211" y="667"/>
                    </a:lnTo>
                    <a:lnTo>
                      <a:pt x="237" y="643"/>
                    </a:lnTo>
                    <a:lnTo>
                      <a:pt x="259" y="620"/>
                    </a:lnTo>
                    <a:lnTo>
                      <a:pt x="273" y="601"/>
                    </a:lnTo>
                    <a:lnTo>
                      <a:pt x="285" y="580"/>
                    </a:lnTo>
                    <a:lnTo>
                      <a:pt x="295" y="556"/>
                    </a:lnTo>
                    <a:lnTo>
                      <a:pt x="304" y="529"/>
                    </a:lnTo>
                    <a:lnTo>
                      <a:pt x="310" y="501"/>
                    </a:lnTo>
                    <a:lnTo>
                      <a:pt x="318" y="474"/>
                    </a:lnTo>
                    <a:lnTo>
                      <a:pt x="323" y="446"/>
                    </a:lnTo>
                    <a:lnTo>
                      <a:pt x="328" y="419"/>
                    </a:lnTo>
                    <a:lnTo>
                      <a:pt x="334" y="393"/>
                    </a:lnTo>
                    <a:lnTo>
                      <a:pt x="339" y="370"/>
                    </a:lnTo>
                    <a:lnTo>
                      <a:pt x="344" y="348"/>
                    </a:lnTo>
                    <a:lnTo>
                      <a:pt x="351" y="332"/>
                    </a:lnTo>
                    <a:lnTo>
                      <a:pt x="358" y="319"/>
                    </a:lnTo>
                    <a:lnTo>
                      <a:pt x="366" y="310"/>
                    </a:lnTo>
                    <a:lnTo>
                      <a:pt x="375" y="309"/>
                    </a:lnTo>
                    <a:lnTo>
                      <a:pt x="386" y="313"/>
                    </a:lnTo>
                    <a:lnTo>
                      <a:pt x="397" y="324"/>
                    </a:lnTo>
                    <a:lnTo>
                      <a:pt x="413" y="346"/>
                    </a:lnTo>
                    <a:lnTo>
                      <a:pt x="423" y="370"/>
                    </a:lnTo>
                    <a:lnTo>
                      <a:pt x="429" y="396"/>
                    </a:lnTo>
                    <a:lnTo>
                      <a:pt x="432" y="424"/>
                    </a:lnTo>
                    <a:lnTo>
                      <a:pt x="432" y="453"/>
                    </a:lnTo>
                    <a:lnTo>
                      <a:pt x="429" y="481"/>
                    </a:lnTo>
                    <a:lnTo>
                      <a:pt x="424" y="509"/>
                    </a:lnTo>
                    <a:lnTo>
                      <a:pt x="419" y="534"/>
                    </a:lnTo>
                    <a:lnTo>
                      <a:pt x="413" y="557"/>
                    </a:lnTo>
                    <a:lnTo>
                      <a:pt x="408" y="576"/>
                    </a:lnTo>
                    <a:lnTo>
                      <a:pt x="402" y="590"/>
                    </a:lnTo>
                    <a:lnTo>
                      <a:pt x="399" y="600"/>
                    </a:lnTo>
                    <a:lnTo>
                      <a:pt x="397" y="604"/>
                    </a:lnTo>
                    <a:lnTo>
                      <a:pt x="463" y="518"/>
                    </a:lnTo>
                    <a:lnTo>
                      <a:pt x="530" y="441"/>
                    </a:lnTo>
                    <a:lnTo>
                      <a:pt x="600" y="371"/>
                    </a:lnTo>
                    <a:lnTo>
                      <a:pt x="671" y="308"/>
                    </a:lnTo>
                    <a:lnTo>
                      <a:pt x="743" y="251"/>
                    </a:lnTo>
                    <a:lnTo>
                      <a:pt x="815" y="200"/>
                    </a:lnTo>
                    <a:lnTo>
                      <a:pt x="890" y="156"/>
                    </a:lnTo>
                    <a:lnTo>
                      <a:pt x="966" y="118"/>
                    </a:lnTo>
                    <a:lnTo>
                      <a:pt x="1042" y="85"/>
                    </a:lnTo>
                    <a:lnTo>
                      <a:pt x="1118" y="58"/>
                    </a:lnTo>
                    <a:lnTo>
                      <a:pt x="1195" y="37"/>
                    </a:lnTo>
                    <a:lnTo>
                      <a:pt x="1272" y="21"/>
                    </a:lnTo>
                    <a:lnTo>
                      <a:pt x="1349" y="9"/>
                    </a:lnTo>
                    <a:lnTo>
                      <a:pt x="1426" y="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chemeClr val="tx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40" name="Freeform 79">
                <a:extLst>
                  <a:ext uri="{FF2B5EF4-FFF2-40B4-BE49-F238E27FC236}">
                    <a16:creationId xmlns:a16="http://schemas.microsoft.com/office/drawing/2014/main" id="{FB103A5C-6133-444F-8DAF-EC1C664C7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" y="2110"/>
                <a:ext cx="158" cy="232"/>
              </a:xfrm>
              <a:custGeom>
                <a:avLst/>
                <a:gdLst>
                  <a:gd name="T0" fmla="*/ 261 w 472"/>
                  <a:gd name="T1" fmla="*/ 0 h 697"/>
                  <a:gd name="T2" fmla="*/ 472 w 472"/>
                  <a:gd name="T3" fmla="*/ 341 h 697"/>
                  <a:gd name="T4" fmla="*/ 472 w 472"/>
                  <a:gd name="T5" fmla="*/ 697 h 697"/>
                  <a:gd name="T6" fmla="*/ 0 w 472"/>
                  <a:gd name="T7" fmla="*/ 52 h 697"/>
                  <a:gd name="T8" fmla="*/ 86 w 472"/>
                  <a:gd name="T9" fmla="*/ 31 h 697"/>
                  <a:gd name="T10" fmla="*/ 174 w 472"/>
                  <a:gd name="T11" fmla="*/ 14 h 697"/>
                  <a:gd name="T12" fmla="*/ 261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61" y="0"/>
                    </a:moveTo>
                    <a:lnTo>
                      <a:pt x="472" y="341"/>
                    </a:lnTo>
                    <a:lnTo>
                      <a:pt x="472" y="697"/>
                    </a:lnTo>
                    <a:lnTo>
                      <a:pt x="0" y="52"/>
                    </a:lnTo>
                    <a:lnTo>
                      <a:pt x="86" y="31"/>
                    </a:lnTo>
                    <a:lnTo>
                      <a:pt x="17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41" name="Freeform 80">
                <a:extLst>
                  <a:ext uri="{FF2B5EF4-FFF2-40B4-BE49-F238E27FC236}">
                    <a16:creationId xmlns:a16="http://schemas.microsoft.com/office/drawing/2014/main" id="{B126DBDD-F27F-4089-BAD7-99FD3B88F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2" y="2110"/>
                <a:ext cx="157" cy="232"/>
              </a:xfrm>
              <a:custGeom>
                <a:avLst/>
                <a:gdLst>
                  <a:gd name="T0" fmla="*/ 212 w 472"/>
                  <a:gd name="T1" fmla="*/ 0 h 697"/>
                  <a:gd name="T2" fmla="*/ 299 w 472"/>
                  <a:gd name="T3" fmla="*/ 14 h 697"/>
                  <a:gd name="T4" fmla="*/ 386 w 472"/>
                  <a:gd name="T5" fmla="*/ 31 h 697"/>
                  <a:gd name="T6" fmla="*/ 472 w 472"/>
                  <a:gd name="T7" fmla="*/ 52 h 697"/>
                  <a:gd name="T8" fmla="*/ 0 w 472"/>
                  <a:gd name="T9" fmla="*/ 697 h 697"/>
                  <a:gd name="T10" fmla="*/ 0 w 472"/>
                  <a:gd name="T11" fmla="*/ 341 h 697"/>
                  <a:gd name="T12" fmla="*/ 212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12" y="0"/>
                    </a:moveTo>
                    <a:lnTo>
                      <a:pt x="299" y="14"/>
                    </a:lnTo>
                    <a:lnTo>
                      <a:pt x="386" y="31"/>
                    </a:lnTo>
                    <a:lnTo>
                      <a:pt x="472" y="52"/>
                    </a:lnTo>
                    <a:lnTo>
                      <a:pt x="0" y="697"/>
                    </a:lnTo>
                    <a:lnTo>
                      <a:pt x="0" y="341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42" name="Freeform 81">
                <a:extLst>
                  <a:ext uri="{FF2B5EF4-FFF2-40B4-BE49-F238E27FC236}">
                    <a16:creationId xmlns:a16="http://schemas.microsoft.com/office/drawing/2014/main" id="{1DA493B0-FB97-4DB5-B386-549B18CE33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8" y="2097"/>
                <a:ext cx="188" cy="161"/>
              </a:xfrm>
              <a:custGeom>
                <a:avLst/>
                <a:gdLst>
                  <a:gd name="T0" fmla="*/ 252 w 565"/>
                  <a:gd name="T1" fmla="*/ 0 h 483"/>
                  <a:gd name="T2" fmla="*/ 298 w 565"/>
                  <a:gd name="T3" fmla="*/ 1 h 483"/>
                  <a:gd name="T4" fmla="*/ 342 w 565"/>
                  <a:gd name="T5" fmla="*/ 4 h 483"/>
                  <a:gd name="T6" fmla="*/ 384 w 565"/>
                  <a:gd name="T7" fmla="*/ 8 h 483"/>
                  <a:gd name="T8" fmla="*/ 423 w 565"/>
                  <a:gd name="T9" fmla="*/ 13 h 483"/>
                  <a:gd name="T10" fmla="*/ 457 w 565"/>
                  <a:gd name="T11" fmla="*/ 19 h 483"/>
                  <a:gd name="T12" fmla="*/ 489 w 565"/>
                  <a:gd name="T13" fmla="*/ 27 h 483"/>
                  <a:gd name="T14" fmla="*/ 514 w 565"/>
                  <a:gd name="T15" fmla="*/ 33 h 483"/>
                  <a:gd name="T16" fmla="*/ 536 w 565"/>
                  <a:gd name="T17" fmla="*/ 38 h 483"/>
                  <a:gd name="T18" fmla="*/ 552 w 565"/>
                  <a:gd name="T19" fmla="*/ 43 h 483"/>
                  <a:gd name="T20" fmla="*/ 561 w 565"/>
                  <a:gd name="T21" fmla="*/ 47 h 483"/>
                  <a:gd name="T22" fmla="*/ 565 w 565"/>
                  <a:gd name="T23" fmla="*/ 47 h 483"/>
                  <a:gd name="T24" fmla="*/ 282 w 565"/>
                  <a:gd name="T25" fmla="*/ 483 h 483"/>
                  <a:gd name="T26" fmla="*/ 0 w 565"/>
                  <a:gd name="T27" fmla="*/ 48 h 483"/>
                  <a:gd name="T28" fmla="*/ 51 w 565"/>
                  <a:gd name="T29" fmla="*/ 30 h 483"/>
                  <a:gd name="T30" fmla="*/ 103 w 565"/>
                  <a:gd name="T31" fmla="*/ 16 h 483"/>
                  <a:gd name="T32" fmla="*/ 153 w 565"/>
                  <a:gd name="T33" fmla="*/ 8 h 483"/>
                  <a:gd name="T34" fmla="*/ 203 w 565"/>
                  <a:gd name="T35" fmla="*/ 3 h 483"/>
                  <a:gd name="T36" fmla="*/ 252 w 565"/>
                  <a:gd name="T3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5" h="483">
                    <a:moveTo>
                      <a:pt x="252" y="0"/>
                    </a:moveTo>
                    <a:lnTo>
                      <a:pt x="298" y="1"/>
                    </a:lnTo>
                    <a:lnTo>
                      <a:pt x="342" y="4"/>
                    </a:lnTo>
                    <a:lnTo>
                      <a:pt x="384" y="8"/>
                    </a:lnTo>
                    <a:lnTo>
                      <a:pt x="423" y="13"/>
                    </a:lnTo>
                    <a:lnTo>
                      <a:pt x="457" y="19"/>
                    </a:lnTo>
                    <a:lnTo>
                      <a:pt x="489" y="27"/>
                    </a:lnTo>
                    <a:lnTo>
                      <a:pt x="514" y="33"/>
                    </a:lnTo>
                    <a:lnTo>
                      <a:pt x="536" y="38"/>
                    </a:lnTo>
                    <a:lnTo>
                      <a:pt x="552" y="43"/>
                    </a:lnTo>
                    <a:lnTo>
                      <a:pt x="561" y="47"/>
                    </a:lnTo>
                    <a:lnTo>
                      <a:pt x="565" y="47"/>
                    </a:lnTo>
                    <a:lnTo>
                      <a:pt x="282" y="483"/>
                    </a:lnTo>
                    <a:lnTo>
                      <a:pt x="0" y="48"/>
                    </a:lnTo>
                    <a:lnTo>
                      <a:pt x="51" y="30"/>
                    </a:lnTo>
                    <a:lnTo>
                      <a:pt x="103" y="16"/>
                    </a:lnTo>
                    <a:lnTo>
                      <a:pt x="153" y="8"/>
                    </a:lnTo>
                    <a:lnTo>
                      <a:pt x="203" y="3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506429A-AF2B-46D7-A9FA-6A2944605F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52" y="1520393"/>
            <a:ext cx="3884988" cy="34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74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한쪽 모서리 19">
            <a:extLst>
              <a:ext uri="{FF2B5EF4-FFF2-40B4-BE49-F238E27FC236}">
                <a16:creationId xmlns:a16="http://schemas.microsoft.com/office/drawing/2014/main" id="{5BE5F0F8-B603-41BD-957C-161CFA538B99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rgbClr val="F3F4FF"/>
                </a:solidFill>
              </a:rPr>
              <a:t> 2. Mesas ocupadas – Buscar el número óptimo de mesas</a:t>
            </a:r>
            <a:endParaRPr lang="ko-KR" altLang="en-US" b="1">
              <a:solidFill>
                <a:srgbClr val="F3F4FF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524F482-3A76-48B1-842F-FB1AF8E3BB25}"/>
              </a:ext>
            </a:extLst>
          </p:cNvPr>
          <p:cNvSpPr/>
          <p:nvPr/>
        </p:nvSpPr>
        <p:spPr>
          <a:xfrm>
            <a:off x="1890853" y="2121073"/>
            <a:ext cx="6056511" cy="4146377"/>
          </a:xfrm>
          <a:prstGeom prst="roundRect">
            <a:avLst/>
          </a:prstGeom>
          <a:noFill/>
          <a:ln w="28575">
            <a:solidFill>
              <a:srgbClr val="F3F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E3C74A-F99F-4975-9E3B-D2E4BB1C15E1}"/>
              </a:ext>
            </a:extLst>
          </p:cNvPr>
          <p:cNvSpPr txBox="1"/>
          <p:nvPr/>
        </p:nvSpPr>
        <p:spPr>
          <a:xfrm>
            <a:off x="4017704" y="6329388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>
                <a:solidFill>
                  <a:srgbClr val="F3F4FF"/>
                </a:solidFill>
              </a:rPr>
              <a:t>Local - </a:t>
            </a:r>
            <a:r>
              <a:rPr lang="es-CO" b="1" err="1">
                <a:solidFill>
                  <a:srgbClr val="F3F4FF"/>
                </a:solidFill>
              </a:rPr>
              <a:t>McAlpes</a:t>
            </a:r>
            <a:endParaRPr lang="es-CO" b="1">
              <a:solidFill>
                <a:srgbClr val="F3F4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BEF7ABD-55C8-4EF9-A9DC-E45CB2830961}"/>
              </a:ext>
            </a:extLst>
          </p:cNvPr>
          <p:cNvSpPr/>
          <p:nvPr/>
        </p:nvSpPr>
        <p:spPr>
          <a:xfrm>
            <a:off x="7746039" y="3415733"/>
            <a:ext cx="402161" cy="162315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78EBE9D-C388-4B3F-8F0C-4931E795D06D}"/>
              </a:ext>
            </a:extLst>
          </p:cNvPr>
          <p:cNvGrpSpPr/>
          <p:nvPr/>
        </p:nvGrpSpPr>
        <p:grpSpPr>
          <a:xfrm>
            <a:off x="8788371" y="3483026"/>
            <a:ext cx="1486305" cy="1119239"/>
            <a:chOff x="3171742" y="2820023"/>
            <a:chExt cx="1486305" cy="1119239"/>
          </a:xfrm>
        </p:grpSpPr>
        <p:pic>
          <p:nvPicPr>
            <p:cNvPr id="10" name="Graphic 9" descr="Group">
              <a:extLst>
                <a:ext uri="{FF2B5EF4-FFF2-40B4-BE49-F238E27FC236}">
                  <a16:creationId xmlns:a16="http://schemas.microsoft.com/office/drawing/2014/main" id="{3E0B2555-2B0B-421F-9F62-AA83E2C2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8670" y="2820023"/>
              <a:ext cx="914400" cy="914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3527922-3DBB-4D1F-921F-251F156E2BD9}"/>
                </a:ext>
              </a:extLst>
            </p:cNvPr>
            <p:cNvSpPr txBox="1"/>
            <p:nvPr/>
          </p:nvSpPr>
          <p:spPr>
            <a:xfrm>
              <a:off x="3171742" y="3569930"/>
              <a:ext cx="1486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Comensales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5CF000-17A8-4AC2-9AFC-B8505CDE7A5C}"/>
              </a:ext>
            </a:extLst>
          </p:cNvPr>
          <p:cNvGrpSpPr/>
          <p:nvPr/>
        </p:nvGrpSpPr>
        <p:grpSpPr>
          <a:xfrm>
            <a:off x="10283888" y="4494981"/>
            <a:ext cx="1486305" cy="1119239"/>
            <a:chOff x="3171742" y="2820023"/>
            <a:chExt cx="1486305" cy="1119239"/>
          </a:xfrm>
        </p:grpSpPr>
        <p:pic>
          <p:nvPicPr>
            <p:cNvPr id="13" name="Graphic 12" descr="Group">
              <a:extLst>
                <a:ext uri="{FF2B5EF4-FFF2-40B4-BE49-F238E27FC236}">
                  <a16:creationId xmlns:a16="http://schemas.microsoft.com/office/drawing/2014/main" id="{5D1FEF8E-C0A7-4C7A-A4E3-8E5AD276F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8670" y="2820023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FB279B-60D8-4D5E-AF0F-B3EDC57E681C}"/>
                </a:ext>
              </a:extLst>
            </p:cNvPr>
            <p:cNvSpPr txBox="1"/>
            <p:nvPr/>
          </p:nvSpPr>
          <p:spPr>
            <a:xfrm>
              <a:off x="3171742" y="3569930"/>
              <a:ext cx="1486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Comensales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B572E92-4BBC-41FE-A9EB-7C5EEAD8AEAA}"/>
              </a:ext>
            </a:extLst>
          </p:cNvPr>
          <p:cNvGrpSpPr/>
          <p:nvPr/>
        </p:nvGrpSpPr>
        <p:grpSpPr>
          <a:xfrm>
            <a:off x="10283888" y="3292739"/>
            <a:ext cx="1486305" cy="1119239"/>
            <a:chOff x="3171742" y="2820023"/>
            <a:chExt cx="1486305" cy="1119239"/>
          </a:xfrm>
        </p:grpSpPr>
        <p:pic>
          <p:nvPicPr>
            <p:cNvPr id="16" name="Graphic 15" descr="Group">
              <a:extLst>
                <a:ext uri="{FF2B5EF4-FFF2-40B4-BE49-F238E27FC236}">
                  <a16:creationId xmlns:a16="http://schemas.microsoft.com/office/drawing/2014/main" id="{92801291-BC4D-4AA5-809E-FBE028B5E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8670" y="2820023"/>
              <a:ext cx="914400" cy="9144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C631D4B-9562-437D-BDB4-CC478630481E}"/>
                </a:ext>
              </a:extLst>
            </p:cNvPr>
            <p:cNvSpPr txBox="1"/>
            <p:nvPr/>
          </p:nvSpPr>
          <p:spPr>
            <a:xfrm>
              <a:off x="3171742" y="3569930"/>
              <a:ext cx="1486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Comensales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469F62-3576-40EB-A08D-1CB4C0CA4F0E}"/>
              </a:ext>
            </a:extLst>
          </p:cNvPr>
          <p:cNvSpPr/>
          <p:nvPr/>
        </p:nvSpPr>
        <p:spPr>
          <a:xfrm>
            <a:off x="2494673" y="4321858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26BFB83-FA2D-4805-A0BF-5626B42E72F7}"/>
              </a:ext>
            </a:extLst>
          </p:cNvPr>
          <p:cNvSpPr/>
          <p:nvPr/>
        </p:nvSpPr>
        <p:spPr>
          <a:xfrm>
            <a:off x="4235091" y="4321858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40D6758-3C80-44B8-A86D-6CCCA13EC50A}"/>
              </a:ext>
            </a:extLst>
          </p:cNvPr>
          <p:cNvSpPr/>
          <p:nvPr/>
        </p:nvSpPr>
        <p:spPr>
          <a:xfrm>
            <a:off x="5975509" y="4321858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4CA122AD-720E-4FC9-AB1E-76676B913326}"/>
              </a:ext>
            </a:extLst>
          </p:cNvPr>
          <p:cNvSpPr/>
          <p:nvPr/>
        </p:nvSpPr>
        <p:spPr>
          <a:xfrm>
            <a:off x="2494673" y="2881196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753C768-B62F-4DBF-9254-2A09F2945A71}"/>
              </a:ext>
            </a:extLst>
          </p:cNvPr>
          <p:cNvSpPr/>
          <p:nvPr/>
        </p:nvSpPr>
        <p:spPr>
          <a:xfrm>
            <a:off x="4235091" y="2881196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D0F90FA-5BC2-4F60-BD1B-A8106F46E38D}"/>
              </a:ext>
            </a:extLst>
          </p:cNvPr>
          <p:cNvSpPr/>
          <p:nvPr/>
        </p:nvSpPr>
        <p:spPr>
          <a:xfrm>
            <a:off x="5975509" y="2881196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phic 29" descr="Dollar">
            <a:extLst>
              <a:ext uri="{FF2B5EF4-FFF2-40B4-BE49-F238E27FC236}">
                <a16:creationId xmlns:a16="http://schemas.microsoft.com/office/drawing/2014/main" id="{A6967DE9-53AF-4E9D-8BCB-5EF056F5C3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2321" y="4074581"/>
            <a:ext cx="731618" cy="731618"/>
          </a:xfrm>
          <a:prstGeom prst="rect">
            <a:avLst/>
          </a:prstGeom>
        </p:spPr>
      </p:pic>
      <p:pic>
        <p:nvPicPr>
          <p:cNvPr id="31" name="Graphic 30" descr="Dollar">
            <a:extLst>
              <a:ext uri="{FF2B5EF4-FFF2-40B4-BE49-F238E27FC236}">
                <a16:creationId xmlns:a16="http://schemas.microsoft.com/office/drawing/2014/main" id="{37AB80C8-7D22-43D2-B196-7012E68CFD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95761" y="4489957"/>
            <a:ext cx="597558" cy="597558"/>
          </a:xfrm>
          <a:prstGeom prst="rect">
            <a:avLst/>
          </a:prstGeom>
        </p:spPr>
      </p:pic>
      <p:pic>
        <p:nvPicPr>
          <p:cNvPr id="32" name="Graphic 31" descr="Dollar">
            <a:extLst>
              <a:ext uri="{FF2B5EF4-FFF2-40B4-BE49-F238E27FC236}">
                <a16:creationId xmlns:a16="http://schemas.microsoft.com/office/drawing/2014/main" id="{08E52A38-7A18-4EB1-B08F-E005ABAE6E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8222" y="4516795"/>
            <a:ext cx="408004" cy="408004"/>
          </a:xfrm>
          <a:prstGeom prst="rect">
            <a:avLst/>
          </a:prstGeom>
        </p:spPr>
      </p:pic>
      <p:pic>
        <p:nvPicPr>
          <p:cNvPr id="35" name="Graphic 34" descr="Dollar">
            <a:extLst>
              <a:ext uri="{FF2B5EF4-FFF2-40B4-BE49-F238E27FC236}">
                <a16:creationId xmlns:a16="http://schemas.microsoft.com/office/drawing/2014/main" id="{032D5E91-F8B6-4DF8-A29D-ABB017250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3887" y="4092112"/>
            <a:ext cx="731618" cy="731618"/>
          </a:xfrm>
          <a:prstGeom prst="rect">
            <a:avLst/>
          </a:prstGeom>
        </p:spPr>
      </p:pic>
      <p:pic>
        <p:nvPicPr>
          <p:cNvPr id="36" name="Graphic 35" descr="Dollar">
            <a:extLst>
              <a:ext uri="{FF2B5EF4-FFF2-40B4-BE49-F238E27FC236}">
                <a16:creationId xmlns:a16="http://schemas.microsoft.com/office/drawing/2014/main" id="{0D7913BF-24B9-48AB-A8B7-8F1F49C26E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67327" y="4507488"/>
            <a:ext cx="597558" cy="597558"/>
          </a:xfrm>
          <a:prstGeom prst="rect">
            <a:avLst/>
          </a:prstGeom>
        </p:spPr>
      </p:pic>
      <p:pic>
        <p:nvPicPr>
          <p:cNvPr id="37" name="Graphic 36" descr="Dollar">
            <a:extLst>
              <a:ext uri="{FF2B5EF4-FFF2-40B4-BE49-F238E27FC236}">
                <a16:creationId xmlns:a16="http://schemas.microsoft.com/office/drawing/2014/main" id="{8DE305BB-AE63-4DAA-BFEB-530B8F1FE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9788" y="4534326"/>
            <a:ext cx="408004" cy="408004"/>
          </a:xfrm>
          <a:prstGeom prst="rect">
            <a:avLst/>
          </a:prstGeom>
        </p:spPr>
      </p:pic>
      <p:pic>
        <p:nvPicPr>
          <p:cNvPr id="38" name="Graphic 37" descr="Dollar">
            <a:extLst>
              <a:ext uri="{FF2B5EF4-FFF2-40B4-BE49-F238E27FC236}">
                <a16:creationId xmlns:a16="http://schemas.microsoft.com/office/drawing/2014/main" id="{45E28928-3E97-4833-9127-A06B9EFD1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4439" y="4140070"/>
            <a:ext cx="731618" cy="731618"/>
          </a:xfrm>
          <a:prstGeom prst="rect">
            <a:avLst/>
          </a:prstGeom>
        </p:spPr>
      </p:pic>
      <p:pic>
        <p:nvPicPr>
          <p:cNvPr id="39" name="Graphic 38" descr="Dollar">
            <a:extLst>
              <a:ext uri="{FF2B5EF4-FFF2-40B4-BE49-F238E27FC236}">
                <a16:creationId xmlns:a16="http://schemas.microsoft.com/office/drawing/2014/main" id="{F74DBCD3-8ADE-45D7-8FC5-BFD4F989BD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7879" y="4555446"/>
            <a:ext cx="597558" cy="597558"/>
          </a:xfrm>
          <a:prstGeom prst="rect">
            <a:avLst/>
          </a:prstGeom>
        </p:spPr>
      </p:pic>
      <p:pic>
        <p:nvPicPr>
          <p:cNvPr id="40" name="Graphic 39" descr="Dollar">
            <a:extLst>
              <a:ext uri="{FF2B5EF4-FFF2-40B4-BE49-F238E27FC236}">
                <a16:creationId xmlns:a16="http://schemas.microsoft.com/office/drawing/2014/main" id="{38ECD7FF-7CD7-409A-81FD-9EBE3048F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30340" y="4582284"/>
            <a:ext cx="408004" cy="408004"/>
          </a:xfrm>
          <a:prstGeom prst="rect">
            <a:avLst/>
          </a:prstGeom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A1DE75B9-A3F3-4CC3-B450-B5203DDD1CF3}"/>
              </a:ext>
            </a:extLst>
          </p:cNvPr>
          <p:cNvGrpSpPr/>
          <p:nvPr/>
        </p:nvGrpSpPr>
        <p:grpSpPr>
          <a:xfrm>
            <a:off x="9546769" y="4816550"/>
            <a:ext cx="1486305" cy="1119239"/>
            <a:chOff x="3171742" y="2820023"/>
            <a:chExt cx="1486305" cy="1119239"/>
          </a:xfrm>
        </p:grpSpPr>
        <p:pic>
          <p:nvPicPr>
            <p:cNvPr id="78" name="Graphic 77" descr="Group">
              <a:extLst>
                <a:ext uri="{FF2B5EF4-FFF2-40B4-BE49-F238E27FC236}">
                  <a16:creationId xmlns:a16="http://schemas.microsoft.com/office/drawing/2014/main" id="{307CC0F4-E88C-46CC-AD49-3A6D1F1F0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8670" y="2820023"/>
              <a:ext cx="914400" cy="914400"/>
            </a:xfrm>
            <a:prstGeom prst="rect">
              <a:avLst/>
            </a:prstGeom>
          </p:spPr>
        </p:pic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7E81124-1603-407A-A6E5-20ACEA1C09E0}"/>
                </a:ext>
              </a:extLst>
            </p:cNvPr>
            <p:cNvSpPr txBox="1"/>
            <p:nvPr/>
          </p:nvSpPr>
          <p:spPr>
            <a:xfrm>
              <a:off x="3171742" y="3569930"/>
              <a:ext cx="1486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Comensales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15CE3305-B072-46E6-B0E2-EABBC661FF82}"/>
              </a:ext>
            </a:extLst>
          </p:cNvPr>
          <p:cNvGrpSpPr/>
          <p:nvPr/>
        </p:nvGrpSpPr>
        <p:grpSpPr>
          <a:xfrm>
            <a:off x="10187033" y="2530834"/>
            <a:ext cx="1486305" cy="1119239"/>
            <a:chOff x="3171742" y="2820023"/>
            <a:chExt cx="1486305" cy="1119239"/>
          </a:xfrm>
        </p:grpSpPr>
        <p:pic>
          <p:nvPicPr>
            <p:cNvPr id="81" name="Graphic 80" descr="Group">
              <a:extLst>
                <a:ext uri="{FF2B5EF4-FFF2-40B4-BE49-F238E27FC236}">
                  <a16:creationId xmlns:a16="http://schemas.microsoft.com/office/drawing/2014/main" id="{24E85AEF-6DBF-4899-8B1E-2CB76C1A4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58670" y="2820023"/>
              <a:ext cx="914400" cy="914400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66EE265-B77C-4ECE-8229-A87411DA0577}"/>
                </a:ext>
              </a:extLst>
            </p:cNvPr>
            <p:cNvSpPr txBox="1"/>
            <p:nvPr/>
          </p:nvSpPr>
          <p:spPr>
            <a:xfrm>
              <a:off x="3171742" y="3569930"/>
              <a:ext cx="1486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Comensales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96B4D9AC-5C27-4557-8A59-631D186AA128}"/>
              </a:ext>
            </a:extLst>
          </p:cNvPr>
          <p:cNvSpPr/>
          <p:nvPr/>
        </p:nvSpPr>
        <p:spPr>
          <a:xfrm>
            <a:off x="4235091" y="2337260"/>
            <a:ext cx="1511592" cy="327749"/>
          </a:xfrm>
          <a:prstGeom prst="roundRect">
            <a:avLst/>
          </a:prstGeom>
          <a:noFill/>
          <a:ln w="28575">
            <a:solidFill>
              <a:srgbClr val="87A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rgbClr val="87A0F1"/>
                </a:solidFill>
              </a:rPr>
              <a:t>ABIERTO</a:t>
            </a:r>
            <a:endParaRPr lang="en-US">
              <a:solidFill>
                <a:srgbClr val="87A0F1"/>
              </a:solidFill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A590F902-C104-4135-8EDC-C204AA4E87AF}"/>
              </a:ext>
            </a:extLst>
          </p:cNvPr>
          <p:cNvSpPr/>
          <p:nvPr/>
        </p:nvSpPr>
        <p:spPr>
          <a:xfrm>
            <a:off x="4235091" y="2337259"/>
            <a:ext cx="1511592" cy="327749"/>
          </a:xfrm>
          <a:prstGeom prst="roundRect">
            <a:avLst/>
          </a:prstGeom>
          <a:noFill/>
          <a:ln w="28575">
            <a:solidFill>
              <a:srgbClr val="FF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rgbClr val="FF9FA1"/>
                </a:solidFill>
              </a:rPr>
              <a:t>CERRADO</a:t>
            </a:r>
            <a:endParaRPr lang="en-US">
              <a:solidFill>
                <a:srgbClr val="FF9F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58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 0.11644 L -0.49453 -0.06944 " pathEditMode="fixed" rAng="0" ptsTypes="AA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33" y="-930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841 0.01875 L -0.51562 -0.09583 " pathEditMode="fixed" rAng="0" ptsTypes="AA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08" y="-5741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0.10899 -0.16991 L -0.353 -0.24167 " pathEditMode="fixed" rAng="0" ptsTypes="AA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1" y="-3588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animMotion origin="layout" path="M -0.05508 -0.08357 L -0.43411 -0.29167 " pathEditMode="fixed" rAng="0" ptsTypes="AA">
                                      <p:cBhvr>
                                        <p:cTn id="3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58" y="-10417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animMotion origin="layout" path="M -0.08854 0.13889 L -0.34713 0.03889 " pathEditMode="fixed" rAng="0" ptsTypes="AA">
                                      <p:cBhvr>
                                        <p:cTn id="4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0" y="-500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7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7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47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7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7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4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7" presetClass="exit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7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84" grpId="0" animBg="1"/>
      <p:bldP spid="8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한쪽 모서리 19">
            <a:extLst>
              <a:ext uri="{FF2B5EF4-FFF2-40B4-BE49-F238E27FC236}">
                <a16:creationId xmlns:a16="http://schemas.microsoft.com/office/drawing/2014/main" id="{196B7B4A-7C54-4211-9E08-21540DFA5BAB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rgbClr val="F3F4FF"/>
                </a:solidFill>
              </a:rPr>
              <a:t> 3. ¿Por qué no ambas? – Contratar chefs + Aumentar/Reducir mesas</a:t>
            </a:r>
            <a:endParaRPr lang="ko-KR" altLang="en-US" b="1">
              <a:solidFill>
                <a:srgbClr val="F3F4FF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A4812E2-1F25-49EB-908F-336C05DFA31E}"/>
              </a:ext>
            </a:extLst>
          </p:cNvPr>
          <p:cNvGrpSpPr/>
          <p:nvPr/>
        </p:nvGrpSpPr>
        <p:grpSpPr>
          <a:xfrm>
            <a:off x="2080533" y="2567053"/>
            <a:ext cx="2511380" cy="3364587"/>
            <a:chOff x="6993228" y="2514318"/>
            <a:chExt cx="2511380" cy="3364587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8DCB06D-B4EC-472E-882D-B0673342ACC1}"/>
                </a:ext>
              </a:extLst>
            </p:cNvPr>
            <p:cNvSpPr/>
            <p:nvPr/>
          </p:nvSpPr>
          <p:spPr>
            <a:xfrm>
              <a:off x="6993228" y="2514318"/>
              <a:ext cx="2511380" cy="2966121"/>
            </a:xfrm>
            <a:prstGeom prst="roundRect">
              <a:avLst/>
            </a:prstGeom>
            <a:noFill/>
            <a:ln w="28575">
              <a:solidFill>
                <a:srgbClr val="F3F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BEBA990-9733-4F63-BBBE-267B94BA216F}"/>
                </a:ext>
              </a:extLst>
            </p:cNvPr>
            <p:cNvSpPr txBox="1"/>
            <p:nvPr/>
          </p:nvSpPr>
          <p:spPr>
            <a:xfrm>
              <a:off x="7829339" y="5509573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Cocina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51DAA-7DE0-4077-AB64-5146ABC31080}"/>
              </a:ext>
            </a:extLst>
          </p:cNvPr>
          <p:cNvGrpSpPr/>
          <p:nvPr/>
        </p:nvGrpSpPr>
        <p:grpSpPr>
          <a:xfrm>
            <a:off x="2460859" y="3576452"/>
            <a:ext cx="1828800" cy="914400"/>
            <a:chOff x="2327551" y="3447853"/>
            <a:chExt cx="1828800" cy="914400"/>
          </a:xfrm>
        </p:grpSpPr>
        <p:pic>
          <p:nvPicPr>
            <p:cNvPr id="7" name="Graphic 6" descr="Chef">
              <a:extLst>
                <a:ext uri="{FF2B5EF4-FFF2-40B4-BE49-F238E27FC236}">
                  <a16:creationId xmlns:a16="http://schemas.microsoft.com/office/drawing/2014/main" id="{61534B50-406A-451A-BFB1-5524B0420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327551" y="3447853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Chef">
              <a:extLst>
                <a:ext uri="{FF2B5EF4-FFF2-40B4-BE49-F238E27FC236}">
                  <a16:creationId xmlns:a16="http://schemas.microsoft.com/office/drawing/2014/main" id="{9BA656EC-A5EC-48D5-AEC1-DCE26E5FF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41951" y="3447853"/>
              <a:ext cx="914400" cy="914400"/>
            </a:xfrm>
            <a:prstGeom prst="rect">
              <a:avLst/>
            </a:prstGeom>
          </p:spPr>
        </p:pic>
      </p:grpSp>
      <p:pic>
        <p:nvPicPr>
          <p:cNvPr id="9" name="Graphic 8" descr="Chef">
            <a:extLst>
              <a:ext uri="{FF2B5EF4-FFF2-40B4-BE49-F238E27FC236}">
                <a16:creationId xmlns:a16="http://schemas.microsoft.com/office/drawing/2014/main" id="{71777B4D-5E3B-455D-99C1-E35B1ED93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0859" y="4439551"/>
            <a:ext cx="914400" cy="914400"/>
          </a:xfrm>
          <a:prstGeom prst="rect">
            <a:avLst/>
          </a:prstGeom>
        </p:spPr>
      </p:pic>
      <p:pic>
        <p:nvPicPr>
          <p:cNvPr id="10" name="Graphic 9" descr="Chef">
            <a:extLst>
              <a:ext uri="{FF2B5EF4-FFF2-40B4-BE49-F238E27FC236}">
                <a16:creationId xmlns:a16="http://schemas.microsoft.com/office/drawing/2014/main" id="{C7E5C0C8-5BF4-474F-A59A-EB40577A62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5259" y="4439551"/>
            <a:ext cx="914400" cy="914400"/>
          </a:xfrm>
          <a:prstGeom prst="rect">
            <a:avLst/>
          </a:prstGeom>
        </p:spPr>
      </p:pic>
      <p:pic>
        <p:nvPicPr>
          <p:cNvPr id="11" name="Graphic 10" descr="Chef">
            <a:extLst>
              <a:ext uri="{FF2B5EF4-FFF2-40B4-BE49-F238E27FC236}">
                <a16:creationId xmlns:a16="http://schemas.microsoft.com/office/drawing/2014/main" id="{7771E6CA-17CB-46AA-A66C-14FC8365D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60859" y="2746274"/>
            <a:ext cx="914400" cy="914400"/>
          </a:xfrm>
          <a:prstGeom prst="rect">
            <a:avLst/>
          </a:prstGeom>
        </p:spPr>
      </p:pic>
      <p:pic>
        <p:nvPicPr>
          <p:cNvPr id="12" name="Graphic 11" descr="Chef">
            <a:extLst>
              <a:ext uri="{FF2B5EF4-FFF2-40B4-BE49-F238E27FC236}">
                <a16:creationId xmlns:a16="http://schemas.microsoft.com/office/drawing/2014/main" id="{155FAFE4-5A45-4B64-9F15-CD99E16A5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75259" y="2746274"/>
            <a:ext cx="914400" cy="914400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534530E-B28B-4C80-8D9F-5F8839C8272E}"/>
              </a:ext>
            </a:extLst>
          </p:cNvPr>
          <p:cNvSpPr/>
          <p:nvPr/>
        </p:nvSpPr>
        <p:spPr>
          <a:xfrm>
            <a:off x="5204059" y="2567053"/>
            <a:ext cx="6056511" cy="2995255"/>
          </a:xfrm>
          <a:prstGeom prst="roundRect">
            <a:avLst/>
          </a:prstGeom>
          <a:noFill/>
          <a:ln w="28575">
            <a:solidFill>
              <a:srgbClr val="F3F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7C4501-674C-4B2E-A8C5-4CF195950EF0}"/>
              </a:ext>
            </a:extLst>
          </p:cNvPr>
          <p:cNvSpPr txBox="1"/>
          <p:nvPr/>
        </p:nvSpPr>
        <p:spPr>
          <a:xfrm>
            <a:off x="7497179" y="5607388"/>
            <a:ext cx="1946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>
                <a:solidFill>
                  <a:srgbClr val="F3F4FF"/>
                </a:solidFill>
              </a:rPr>
              <a:t>Local - </a:t>
            </a:r>
            <a:r>
              <a:rPr lang="es-CO" b="1" err="1">
                <a:solidFill>
                  <a:srgbClr val="F3F4FF"/>
                </a:solidFill>
              </a:rPr>
              <a:t>McAlpes</a:t>
            </a:r>
            <a:endParaRPr lang="es-CO" b="1">
              <a:solidFill>
                <a:srgbClr val="F3F4FF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B9B5FD8-2FCA-4D61-B368-6DC16A3E8160}"/>
              </a:ext>
            </a:extLst>
          </p:cNvPr>
          <p:cNvSpPr/>
          <p:nvPr/>
        </p:nvSpPr>
        <p:spPr>
          <a:xfrm>
            <a:off x="5807879" y="4308210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32E6B31-6805-44C0-BE37-CBFB5AC1014E}"/>
              </a:ext>
            </a:extLst>
          </p:cNvPr>
          <p:cNvSpPr/>
          <p:nvPr/>
        </p:nvSpPr>
        <p:spPr>
          <a:xfrm>
            <a:off x="7548297" y="4308210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F7FD9D0-6E30-4FCB-994D-C4549A3F5D48}"/>
              </a:ext>
            </a:extLst>
          </p:cNvPr>
          <p:cNvSpPr/>
          <p:nvPr/>
        </p:nvSpPr>
        <p:spPr>
          <a:xfrm>
            <a:off x="9288715" y="4308210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1A16D4B-99F8-4A8E-AB33-8132D3C0B57C}"/>
              </a:ext>
            </a:extLst>
          </p:cNvPr>
          <p:cNvSpPr/>
          <p:nvPr/>
        </p:nvSpPr>
        <p:spPr>
          <a:xfrm>
            <a:off x="5807879" y="2867548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A9699E3-C191-4729-A263-68B2A5462959}"/>
              </a:ext>
            </a:extLst>
          </p:cNvPr>
          <p:cNvSpPr/>
          <p:nvPr/>
        </p:nvSpPr>
        <p:spPr>
          <a:xfrm>
            <a:off x="7548297" y="2867548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531C1F-C4FE-40D5-B583-E76189F0DF82}"/>
              </a:ext>
            </a:extLst>
          </p:cNvPr>
          <p:cNvSpPr/>
          <p:nvPr/>
        </p:nvSpPr>
        <p:spPr>
          <a:xfrm>
            <a:off x="9288715" y="2867548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 descr="Dollar">
            <a:extLst>
              <a:ext uri="{FF2B5EF4-FFF2-40B4-BE49-F238E27FC236}">
                <a16:creationId xmlns:a16="http://schemas.microsoft.com/office/drawing/2014/main" id="{A949DE95-CFD8-4378-A608-18F901C8B4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5527" y="4060933"/>
            <a:ext cx="731618" cy="731618"/>
          </a:xfrm>
          <a:prstGeom prst="rect">
            <a:avLst/>
          </a:prstGeom>
        </p:spPr>
      </p:pic>
      <p:pic>
        <p:nvPicPr>
          <p:cNvPr id="22" name="Graphic 21" descr="Dollar">
            <a:extLst>
              <a:ext uri="{FF2B5EF4-FFF2-40B4-BE49-F238E27FC236}">
                <a16:creationId xmlns:a16="http://schemas.microsoft.com/office/drawing/2014/main" id="{B427AD7D-7027-4115-BFFB-F665AA78F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8967" y="4476309"/>
            <a:ext cx="597558" cy="597558"/>
          </a:xfrm>
          <a:prstGeom prst="rect">
            <a:avLst/>
          </a:prstGeom>
        </p:spPr>
      </p:pic>
      <p:pic>
        <p:nvPicPr>
          <p:cNvPr id="23" name="Graphic 22" descr="Dollar">
            <a:extLst>
              <a:ext uri="{FF2B5EF4-FFF2-40B4-BE49-F238E27FC236}">
                <a16:creationId xmlns:a16="http://schemas.microsoft.com/office/drawing/2014/main" id="{8783CB98-3561-4D40-8ADA-EE1426F5B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1428" y="4503147"/>
            <a:ext cx="408004" cy="408004"/>
          </a:xfrm>
          <a:prstGeom prst="rect">
            <a:avLst/>
          </a:prstGeom>
        </p:spPr>
      </p:pic>
      <p:pic>
        <p:nvPicPr>
          <p:cNvPr id="24" name="Graphic 23" descr="Dollar">
            <a:extLst>
              <a:ext uri="{FF2B5EF4-FFF2-40B4-BE49-F238E27FC236}">
                <a16:creationId xmlns:a16="http://schemas.microsoft.com/office/drawing/2014/main" id="{38612FCD-009B-4945-84D4-C9D844ED61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67093" y="4078464"/>
            <a:ext cx="731618" cy="731618"/>
          </a:xfrm>
          <a:prstGeom prst="rect">
            <a:avLst/>
          </a:prstGeom>
        </p:spPr>
      </p:pic>
      <p:pic>
        <p:nvPicPr>
          <p:cNvPr id="25" name="Graphic 24" descr="Dollar">
            <a:extLst>
              <a:ext uri="{FF2B5EF4-FFF2-40B4-BE49-F238E27FC236}">
                <a16:creationId xmlns:a16="http://schemas.microsoft.com/office/drawing/2014/main" id="{D1A4B8AB-42D5-4A49-943C-FAF7CEC55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80533" y="4493840"/>
            <a:ext cx="597558" cy="597558"/>
          </a:xfrm>
          <a:prstGeom prst="rect">
            <a:avLst/>
          </a:prstGeom>
        </p:spPr>
      </p:pic>
      <p:pic>
        <p:nvPicPr>
          <p:cNvPr id="26" name="Graphic 25" descr="Dollar">
            <a:extLst>
              <a:ext uri="{FF2B5EF4-FFF2-40B4-BE49-F238E27FC236}">
                <a16:creationId xmlns:a16="http://schemas.microsoft.com/office/drawing/2014/main" id="{6CCF6223-5F9D-4F11-A614-D5AFB05DAF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2994" y="4520678"/>
            <a:ext cx="408004" cy="408004"/>
          </a:xfrm>
          <a:prstGeom prst="rect">
            <a:avLst/>
          </a:prstGeom>
        </p:spPr>
      </p:pic>
      <p:pic>
        <p:nvPicPr>
          <p:cNvPr id="27" name="Graphic 26" descr="Dollar">
            <a:extLst>
              <a:ext uri="{FF2B5EF4-FFF2-40B4-BE49-F238E27FC236}">
                <a16:creationId xmlns:a16="http://schemas.microsoft.com/office/drawing/2014/main" id="{8C5B28FA-5CEB-45E6-8327-0833D15E2C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7645" y="4126422"/>
            <a:ext cx="731618" cy="731618"/>
          </a:xfrm>
          <a:prstGeom prst="rect">
            <a:avLst/>
          </a:prstGeom>
        </p:spPr>
      </p:pic>
      <p:pic>
        <p:nvPicPr>
          <p:cNvPr id="28" name="Graphic 27" descr="Dollar">
            <a:extLst>
              <a:ext uri="{FF2B5EF4-FFF2-40B4-BE49-F238E27FC236}">
                <a16:creationId xmlns:a16="http://schemas.microsoft.com/office/drawing/2014/main" id="{84633B83-C3B2-4164-9545-5FF30725B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1085" y="4541798"/>
            <a:ext cx="597558" cy="597558"/>
          </a:xfrm>
          <a:prstGeom prst="rect">
            <a:avLst/>
          </a:prstGeom>
        </p:spPr>
      </p:pic>
      <p:pic>
        <p:nvPicPr>
          <p:cNvPr id="29" name="Graphic 28" descr="Dollar">
            <a:extLst>
              <a:ext uri="{FF2B5EF4-FFF2-40B4-BE49-F238E27FC236}">
                <a16:creationId xmlns:a16="http://schemas.microsoft.com/office/drawing/2014/main" id="{F3683817-D862-4CB1-B203-A802EE450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3546" y="4568636"/>
            <a:ext cx="408004" cy="40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5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7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7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7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7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7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7" presetClass="exit" presetSubtype="0" fill="hold" nodeType="withEffect">
                                  <p:stCondLst>
                                    <p:cond delay="1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7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69">
            <a:extLst>
              <a:ext uri="{FF2B5EF4-FFF2-40B4-BE49-F238E27FC236}">
                <a16:creationId xmlns:a16="http://schemas.microsoft.com/office/drawing/2014/main" id="{1012C532-F77B-4EB0-B70E-B20987AFB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492747"/>
              </p:ext>
            </p:extLst>
          </p:nvPr>
        </p:nvGraphicFramePr>
        <p:xfrm>
          <a:off x="1403797" y="2033517"/>
          <a:ext cx="10393660" cy="34469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타원 32">
            <a:extLst>
              <a:ext uri="{FF2B5EF4-FFF2-40B4-BE49-F238E27FC236}">
                <a16:creationId xmlns:a16="http://schemas.microsoft.com/office/drawing/2014/main" id="{04B11485-7B17-407B-A421-9E14DFDD4417}"/>
              </a:ext>
            </a:extLst>
          </p:cNvPr>
          <p:cNvSpPr/>
          <p:nvPr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4" name="타원 32">
            <a:extLst>
              <a:ext uri="{FF2B5EF4-FFF2-40B4-BE49-F238E27FC236}">
                <a16:creationId xmlns:a16="http://schemas.microsoft.com/office/drawing/2014/main" id="{E3606270-898B-401C-9F07-A6828B1A9708}"/>
              </a:ext>
            </a:extLst>
          </p:cNvPr>
          <p:cNvSpPr/>
          <p:nvPr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10" name="직사각형 74">
            <a:extLst>
              <a:ext uri="{FF2B5EF4-FFF2-40B4-BE49-F238E27FC236}">
                <a16:creationId xmlns:a16="http://schemas.microsoft.com/office/drawing/2014/main" id="{6113B314-0829-4DE6-A6E0-931953B851A7}"/>
              </a:ext>
            </a:extLst>
          </p:cNvPr>
          <p:cNvSpPr/>
          <p:nvPr/>
        </p:nvSpPr>
        <p:spPr>
          <a:xfrm>
            <a:off x="4912845" y="5710556"/>
            <a:ext cx="4968142" cy="514886"/>
          </a:xfrm>
          <a:prstGeom prst="rect">
            <a:avLst/>
          </a:prstGeom>
          <a:solidFill>
            <a:srgbClr val="FAFAFA">
              <a:alpha val="20000"/>
            </a:srgbClr>
          </a:solidFill>
          <a:ln w="9525">
            <a:solidFill>
              <a:srgbClr val="4454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just">
              <a:lnSpc>
                <a:spcPct val="150000"/>
              </a:lnSpc>
              <a:defRPr/>
            </a:pPr>
            <a:r>
              <a:rPr lang="es-CO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Reducción de costos </a:t>
            </a:r>
            <a:r>
              <a:rPr lang="en-US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&gt;</a:t>
            </a:r>
            <a:r>
              <a:rPr lang="es-CO" altLang="ko-KR" sz="1400" b="1">
                <a:solidFill>
                  <a:prstClr val="black">
                    <a:lumMod val="75000"/>
                    <a:lumOff val="25000"/>
                  </a:prstClr>
                </a:solidFill>
              </a:rPr>
              <a:t> Reducción de ingresos</a:t>
            </a:r>
            <a:endParaRPr lang="en-US" altLang="ko-KR" sz="1400" b="1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직사각형 75">
            <a:extLst>
              <a:ext uri="{FF2B5EF4-FFF2-40B4-BE49-F238E27FC236}">
                <a16:creationId xmlns:a16="http://schemas.microsoft.com/office/drawing/2014/main" id="{EFC45681-6CEA-4C83-AEBA-04C108413730}"/>
              </a:ext>
            </a:extLst>
          </p:cNvPr>
          <p:cNvSpPr/>
          <p:nvPr/>
        </p:nvSpPr>
        <p:spPr>
          <a:xfrm>
            <a:off x="2456600" y="5710555"/>
            <a:ext cx="2456245" cy="514887"/>
          </a:xfrm>
          <a:prstGeom prst="rect">
            <a:avLst/>
          </a:prstGeom>
          <a:solidFill>
            <a:srgbClr val="44546A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1600" b="1" kern="0">
                <a:solidFill>
                  <a:prstClr val="white"/>
                </a:solidFill>
              </a:rPr>
              <a:t>Mayor utilidad</a:t>
            </a:r>
          </a:p>
        </p:txBody>
      </p:sp>
      <p:sp>
        <p:nvSpPr>
          <p:cNvPr id="17" name="사각형: 둥근 한쪽 모서리 19">
            <a:extLst>
              <a:ext uri="{FF2B5EF4-FFF2-40B4-BE49-F238E27FC236}">
                <a16:creationId xmlns:a16="http://schemas.microsoft.com/office/drawing/2014/main" id="{2CA984CD-064A-49CC-986F-22BB8CBCAC9F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rgbClr val="F3F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 Comparación de alternativas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1" name="타원 32">
            <a:extLst>
              <a:ext uri="{FF2B5EF4-FFF2-40B4-BE49-F238E27FC236}">
                <a16:creationId xmlns:a16="http://schemas.microsoft.com/office/drawing/2014/main" id="{FF96E2C7-A615-4D97-8F85-EB94FF7F8E33}"/>
              </a:ext>
            </a:extLst>
          </p:cNvPr>
          <p:cNvSpPr/>
          <p:nvPr/>
        </p:nvSpPr>
        <p:spPr>
          <a:xfrm>
            <a:off x="938249" y="3907543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1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0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차트 69">
            <a:extLst>
              <a:ext uri="{FF2B5EF4-FFF2-40B4-BE49-F238E27FC236}">
                <a16:creationId xmlns:a16="http://schemas.microsoft.com/office/drawing/2014/main" id="{1012C532-F77B-4EB0-B70E-B20987AFB7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158915"/>
              </p:ext>
            </p:extLst>
          </p:nvPr>
        </p:nvGraphicFramePr>
        <p:xfrm>
          <a:off x="1403797" y="2526115"/>
          <a:ext cx="10393660" cy="2954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타원 32">
            <a:extLst>
              <a:ext uri="{FF2B5EF4-FFF2-40B4-BE49-F238E27FC236}">
                <a16:creationId xmlns:a16="http://schemas.microsoft.com/office/drawing/2014/main" id="{04B11485-7B17-407B-A421-9E14DFDD4417}"/>
              </a:ext>
            </a:extLst>
          </p:cNvPr>
          <p:cNvSpPr/>
          <p:nvPr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4" name="타원 32">
            <a:extLst>
              <a:ext uri="{FF2B5EF4-FFF2-40B4-BE49-F238E27FC236}">
                <a16:creationId xmlns:a16="http://schemas.microsoft.com/office/drawing/2014/main" id="{E3606270-898B-401C-9F07-A6828B1A9708}"/>
              </a:ext>
            </a:extLst>
          </p:cNvPr>
          <p:cNvSpPr/>
          <p:nvPr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grpSp>
        <p:nvGrpSpPr>
          <p:cNvPr id="7" name="그룹 70">
            <a:extLst>
              <a:ext uri="{FF2B5EF4-FFF2-40B4-BE49-F238E27FC236}">
                <a16:creationId xmlns:a16="http://schemas.microsoft.com/office/drawing/2014/main" id="{BE59E0E9-EFEA-4531-A9B4-FA64F156CC14}"/>
              </a:ext>
            </a:extLst>
          </p:cNvPr>
          <p:cNvGrpSpPr/>
          <p:nvPr/>
        </p:nvGrpSpPr>
        <p:grpSpPr>
          <a:xfrm>
            <a:off x="10239153" y="2867454"/>
            <a:ext cx="1363538" cy="720981"/>
            <a:chOff x="799819" y="4706208"/>
            <a:chExt cx="1363538" cy="407769"/>
          </a:xfrm>
          <a:solidFill>
            <a:schemeClr val="tx2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8" name="이등변 삼각형 73">
              <a:extLst>
                <a:ext uri="{FF2B5EF4-FFF2-40B4-BE49-F238E27FC236}">
                  <a16:creationId xmlns:a16="http://schemas.microsoft.com/office/drawing/2014/main" id="{CE4C9E36-448F-431F-96FB-7E2721E90DB8}"/>
                </a:ext>
              </a:extLst>
            </p:cNvPr>
            <p:cNvSpPr/>
            <p:nvPr/>
          </p:nvSpPr>
          <p:spPr>
            <a:xfrm flipV="1">
              <a:off x="1640304" y="4889355"/>
              <a:ext cx="90601" cy="22462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000" ker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9" name="모서리가 둥근 직사각형 71">
              <a:extLst>
                <a:ext uri="{FF2B5EF4-FFF2-40B4-BE49-F238E27FC236}">
                  <a16:creationId xmlns:a16="http://schemas.microsoft.com/office/drawing/2014/main" id="{0D9D21B7-DC6E-4303-9D85-A466C1590245}"/>
                </a:ext>
              </a:extLst>
            </p:cNvPr>
            <p:cNvSpPr/>
            <p:nvPr/>
          </p:nvSpPr>
          <p:spPr>
            <a:xfrm>
              <a:off x="799819" y="4706208"/>
              <a:ext cx="1363538" cy="1918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s-CO" altLang="ko-KR" sz="1100" b="1" kern="0">
                  <a:solidFill>
                    <a:prstClr val="white"/>
                  </a:solidFill>
                </a:rPr>
                <a:t>I</a:t>
              </a:r>
              <a:r>
                <a:rPr lang="en-US" altLang="ko-KR" sz="1100" b="1" kern="0" err="1">
                  <a:solidFill>
                    <a:prstClr val="white"/>
                  </a:solidFill>
                </a:rPr>
                <a:t>nconveniente</a:t>
              </a:r>
              <a:endParaRPr lang="en-US" altLang="ko-KR" sz="1100" b="1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514CEF-BF9B-491C-A506-99E1921E2B6D}"/>
              </a:ext>
            </a:extLst>
          </p:cNvPr>
          <p:cNvGrpSpPr/>
          <p:nvPr/>
        </p:nvGrpSpPr>
        <p:grpSpPr>
          <a:xfrm>
            <a:off x="2768954" y="5606237"/>
            <a:ext cx="6883961" cy="953604"/>
            <a:chOff x="2768954" y="5606237"/>
            <a:chExt cx="6883961" cy="953604"/>
          </a:xfrm>
        </p:grpSpPr>
        <p:sp>
          <p:nvSpPr>
            <p:cNvPr id="10" name="직사각형 74">
              <a:extLst>
                <a:ext uri="{FF2B5EF4-FFF2-40B4-BE49-F238E27FC236}">
                  <a16:creationId xmlns:a16="http://schemas.microsoft.com/office/drawing/2014/main" id="{6113B314-0829-4DE6-A6E0-931953B851A7}"/>
                </a:ext>
              </a:extLst>
            </p:cNvPr>
            <p:cNvSpPr/>
            <p:nvPr/>
          </p:nvSpPr>
          <p:spPr>
            <a:xfrm>
              <a:off x="4342129" y="5606238"/>
              <a:ext cx="5310786" cy="953603"/>
            </a:xfrm>
            <a:prstGeom prst="rect">
              <a:avLst/>
            </a:prstGeom>
            <a:solidFill>
              <a:srgbClr val="FAFAFA">
                <a:alpha val="20000"/>
              </a:srgbClr>
            </a:solidFill>
            <a:ln w="9525">
              <a:solidFill>
                <a:srgbClr val="39B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42950" lvl="1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s-CO" altLang="ko-KR" sz="16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La </a:t>
              </a:r>
              <a:r>
                <a:rPr lang="es-CO" altLang="ko-KR" sz="16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utilidad</a:t>
              </a:r>
              <a:r>
                <a:rPr lang="es-CO" altLang="ko-KR" sz="16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diaria incrementa hasta un</a:t>
              </a:r>
              <a:r>
                <a:rPr lang="es-CO" altLang="ko-KR" sz="16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10.31%</a:t>
              </a:r>
            </a:p>
            <a:p>
              <a:pPr marL="742950" lvl="1" indent="-285750" algn="just">
                <a:lnSpc>
                  <a:spcPct val="150000"/>
                </a:lnSpc>
                <a:buFont typeface="Arial" panose="020B0604020202020204" pitchFamily="34" charset="0"/>
                <a:buChar char="•"/>
                <a:defRPr/>
              </a:pPr>
              <a:r>
                <a:rPr lang="en-US" altLang="ko-KR" sz="16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Los </a:t>
              </a:r>
              <a:r>
                <a:rPr lang="en-US" altLang="ko-KR" sz="1600" b="1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costos</a:t>
              </a:r>
              <a:r>
                <a:rPr lang="en-US" altLang="ko-KR" sz="16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diarios</a:t>
              </a:r>
              <a:r>
                <a:rPr lang="en-US" altLang="ko-KR" sz="16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600" err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disminuyen</a:t>
              </a:r>
              <a:r>
                <a:rPr lang="en-US" altLang="ko-KR" sz="160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hasta </a:t>
              </a:r>
              <a:r>
                <a:rPr lang="en-US" altLang="ko-KR" sz="1600" b="1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27.78%</a:t>
              </a:r>
            </a:p>
          </p:txBody>
        </p:sp>
        <p:sp>
          <p:nvSpPr>
            <p:cNvPr id="11" name="직사각형 75">
              <a:extLst>
                <a:ext uri="{FF2B5EF4-FFF2-40B4-BE49-F238E27FC236}">
                  <a16:creationId xmlns:a16="http://schemas.microsoft.com/office/drawing/2014/main" id="{EFC45681-6CEA-4C83-AEBA-04C108413730}"/>
                </a:ext>
              </a:extLst>
            </p:cNvPr>
            <p:cNvSpPr/>
            <p:nvPr/>
          </p:nvSpPr>
          <p:spPr>
            <a:xfrm>
              <a:off x="2768954" y="5606237"/>
              <a:ext cx="1573174" cy="953603"/>
            </a:xfrm>
            <a:prstGeom prst="rect">
              <a:avLst/>
            </a:prstGeom>
            <a:solidFill>
              <a:srgbClr val="39BD3D"/>
            </a:solidFill>
            <a:ln w="9525">
              <a:solidFill>
                <a:srgbClr val="39BD3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s-CO" altLang="ko-KR" sz="1400" b="1" kern="0">
                  <a:solidFill>
                    <a:prstClr val="white"/>
                  </a:solidFill>
                </a:rPr>
                <a:t>Recomendable:</a:t>
              </a:r>
              <a:br>
                <a:rPr lang="es-CO" altLang="ko-KR" sz="1400" b="1" kern="0">
                  <a:solidFill>
                    <a:prstClr val="white"/>
                  </a:solidFill>
                </a:rPr>
              </a:br>
              <a:r>
                <a:rPr lang="es-CO" altLang="ko-KR" sz="1400" b="1" kern="0">
                  <a:solidFill>
                    <a:prstClr val="white"/>
                  </a:solidFill>
                </a:rPr>
                <a:t>5 mesas</a:t>
              </a:r>
              <a:endParaRPr lang="en-US" altLang="ko-KR" sz="1400" b="1" kern="0">
                <a:solidFill>
                  <a:prstClr val="white"/>
                </a:solidFill>
              </a:endParaRPr>
            </a:p>
          </p:txBody>
        </p:sp>
      </p:grpSp>
      <p:sp>
        <p:nvSpPr>
          <p:cNvPr id="12" name="직사각형 76">
            <a:extLst>
              <a:ext uri="{FF2B5EF4-FFF2-40B4-BE49-F238E27FC236}">
                <a16:creationId xmlns:a16="http://schemas.microsoft.com/office/drawing/2014/main" id="{2B32B122-1023-4E84-AE08-1F4DAFD45777}"/>
              </a:ext>
            </a:extLst>
          </p:cNvPr>
          <p:cNvSpPr/>
          <p:nvPr/>
        </p:nvSpPr>
        <p:spPr>
          <a:xfrm>
            <a:off x="10071278" y="3605518"/>
            <a:ext cx="1558304" cy="1697395"/>
          </a:xfrm>
          <a:prstGeom prst="rect">
            <a:avLst/>
          </a:prstGeom>
          <a:noFill/>
          <a:ln w="1587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13" name="직사각형 77">
            <a:extLst>
              <a:ext uri="{FF2B5EF4-FFF2-40B4-BE49-F238E27FC236}">
                <a16:creationId xmlns:a16="http://schemas.microsoft.com/office/drawing/2014/main" id="{E066D0BD-3726-4D19-9877-7A0910E73C5D}"/>
              </a:ext>
            </a:extLst>
          </p:cNvPr>
          <p:cNvSpPr/>
          <p:nvPr/>
        </p:nvSpPr>
        <p:spPr>
          <a:xfrm>
            <a:off x="5147064" y="2500358"/>
            <a:ext cx="816522" cy="2541364"/>
          </a:xfrm>
          <a:prstGeom prst="rect">
            <a:avLst/>
          </a:prstGeom>
          <a:noFill/>
          <a:ln w="15875">
            <a:solidFill>
              <a:srgbClr val="39BD3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  <a:defRPr/>
            </a:pPr>
            <a:endParaRPr lang="ko-KR" altLang="en-US" sz="800">
              <a:solidFill>
                <a:prstClr val="white">
                  <a:lumMod val="75000"/>
                </a:prstClr>
              </a:solidFill>
            </a:endParaRPr>
          </a:p>
        </p:txBody>
      </p:sp>
      <p:grpSp>
        <p:nvGrpSpPr>
          <p:cNvPr id="14" name="그룹 70">
            <a:extLst>
              <a:ext uri="{FF2B5EF4-FFF2-40B4-BE49-F238E27FC236}">
                <a16:creationId xmlns:a16="http://schemas.microsoft.com/office/drawing/2014/main" id="{45D75049-8B0F-4ABF-8DE7-BF308C0A6779}"/>
              </a:ext>
            </a:extLst>
          </p:cNvPr>
          <p:cNvGrpSpPr/>
          <p:nvPr/>
        </p:nvGrpSpPr>
        <p:grpSpPr>
          <a:xfrm>
            <a:off x="8913892" y="2591355"/>
            <a:ext cx="1086990" cy="720987"/>
            <a:chOff x="799819" y="4706205"/>
            <a:chExt cx="1363538" cy="407772"/>
          </a:xfrm>
          <a:solidFill>
            <a:srgbClr val="87A0F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5" name="이등변 삼각형 73">
              <a:extLst>
                <a:ext uri="{FF2B5EF4-FFF2-40B4-BE49-F238E27FC236}">
                  <a16:creationId xmlns:a16="http://schemas.microsoft.com/office/drawing/2014/main" id="{C65C94C2-A4C5-419C-8DC0-71E50BB6ADEF}"/>
                </a:ext>
              </a:extLst>
            </p:cNvPr>
            <p:cNvSpPr/>
            <p:nvPr/>
          </p:nvSpPr>
          <p:spPr>
            <a:xfrm flipV="1">
              <a:off x="1640304" y="4889355"/>
              <a:ext cx="90601" cy="22462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000" ker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16" name="모서리가 둥근 직사각형 71">
              <a:extLst>
                <a:ext uri="{FF2B5EF4-FFF2-40B4-BE49-F238E27FC236}">
                  <a16:creationId xmlns:a16="http://schemas.microsoft.com/office/drawing/2014/main" id="{2B15BC4D-DF62-41F3-AA60-9F1EDFB08639}"/>
                </a:ext>
              </a:extLst>
            </p:cNvPr>
            <p:cNvSpPr/>
            <p:nvPr/>
          </p:nvSpPr>
          <p:spPr>
            <a:xfrm>
              <a:off x="799819" y="4706205"/>
              <a:ext cx="1363538" cy="1918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s-CO" altLang="ko-KR" sz="1100" b="1" kern="0">
                  <a:solidFill>
                    <a:prstClr val="white"/>
                  </a:solidFill>
                </a:rPr>
                <a:t>Original</a:t>
              </a:r>
              <a:endParaRPr lang="en-US" altLang="ko-KR" sz="1100" b="1" kern="0">
                <a:solidFill>
                  <a:prstClr val="white"/>
                </a:solidFill>
              </a:endParaRPr>
            </a:p>
          </p:txBody>
        </p:sp>
      </p:grpSp>
      <p:sp>
        <p:nvSpPr>
          <p:cNvPr id="17" name="사각형: 둥근 한쪽 모서리 19">
            <a:extLst>
              <a:ext uri="{FF2B5EF4-FFF2-40B4-BE49-F238E27FC236}">
                <a16:creationId xmlns:a16="http://schemas.microsoft.com/office/drawing/2014/main" id="{2CA984CD-064A-49CC-986F-22BB8CBCAC9F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rgbClr val="F3F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 Mejora Alternativa - Mesas ocupadas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그룹 70">
            <a:extLst>
              <a:ext uri="{FF2B5EF4-FFF2-40B4-BE49-F238E27FC236}">
                <a16:creationId xmlns:a16="http://schemas.microsoft.com/office/drawing/2014/main" id="{7563F945-2F9C-4216-A900-3004F7B41D54}"/>
              </a:ext>
            </a:extLst>
          </p:cNvPr>
          <p:cNvGrpSpPr/>
          <p:nvPr/>
        </p:nvGrpSpPr>
        <p:grpSpPr>
          <a:xfrm>
            <a:off x="4600048" y="1854736"/>
            <a:ext cx="1363538" cy="594285"/>
            <a:chOff x="799819" y="4706208"/>
            <a:chExt cx="1363538" cy="407769"/>
          </a:xfrm>
          <a:solidFill>
            <a:srgbClr val="39BD3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9" name="이등변 삼각형 73">
              <a:extLst>
                <a:ext uri="{FF2B5EF4-FFF2-40B4-BE49-F238E27FC236}">
                  <a16:creationId xmlns:a16="http://schemas.microsoft.com/office/drawing/2014/main" id="{3463EBAE-A4A1-4234-A995-BD07B35925D0}"/>
                </a:ext>
              </a:extLst>
            </p:cNvPr>
            <p:cNvSpPr/>
            <p:nvPr/>
          </p:nvSpPr>
          <p:spPr>
            <a:xfrm flipV="1">
              <a:off x="1640304" y="4889355"/>
              <a:ext cx="90601" cy="22462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lnSpc>
                  <a:spcPct val="150000"/>
                </a:lnSpc>
                <a:defRPr/>
              </a:pPr>
              <a:endParaRPr lang="ko-KR" altLang="en-US" sz="1000" kern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20" name="모서리가 둥근 직사각형 71">
              <a:extLst>
                <a:ext uri="{FF2B5EF4-FFF2-40B4-BE49-F238E27FC236}">
                  <a16:creationId xmlns:a16="http://schemas.microsoft.com/office/drawing/2014/main" id="{C1955146-BB3B-4690-8506-A9B7A95E99E6}"/>
                </a:ext>
              </a:extLst>
            </p:cNvPr>
            <p:cNvSpPr/>
            <p:nvPr/>
          </p:nvSpPr>
          <p:spPr>
            <a:xfrm>
              <a:off x="799819" y="4706208"/>
              <a:ext cx="1363538" cy="19183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  <a:defRPr/>
              </a:pPr>
              <a:r>
                <a:rPr lang="es-CO" altLang="ko-KR" sz="1100" b="1" kern="0">
                  <a:solidFill>
                    <a:prstClr val="white"/>
                  </a:solidFill>
                </a:rPr>
                <a:t>Recomendable</a:t>
              </a:r>
              <a:endParaRPr lang="en-US" altLang="ko-KR" sz="1100" b="1" kern="0">
                <a:solidFill>
                  <a:prstClr val="white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100D941-6B70-428A-B606-95570A83CC55}"/>
                  </a:ext>
                </a:extLst>
              </p:cNvPr>
              <p:cNvSpPr/>
              <p:nvPr/>
            </p:nvSpPr>
            <p:spPr>
              <a:xfrm>
                <a:off x="6181503" y="1924115"/>
                <a:ext cx="3819379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en-US" b="0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𝑚𝑒𝑠𝑎𝑠</m:t>
                          </m:r>
                          <m:r>
                            <a:rPr lang="en-US" i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, 95%</m:t>
                          </m:r>
                        </m:sub>
                      </m:sSub>
                      <m:r>
                        <a:rPr lang="en-US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($</m:t>
                      </m:r>
                      <m:r>
                        <a:rPr lang="en-US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𝑀𝑀</m:t>
                      </m:r>
                      <m:r>
                        <a:rPr lang="en-US" i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3.305,3.343</m:t>
                          </m:r>
                        </m:e>
                      </m:d>
                    </m:oMath>
                  </m:oMathPara>
                </a14:m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100D941-6B70-428A-B606-95570A83CC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1503" y="1924115"/>
                <a:ext cx="3819379" cy="381515"/>
              </a:xfrm>
              <a:prstGeom prst="rect">
                <a:avLst/>
              </a:prstGeom>
              <a:blipFill>
                <a:blip r:embed="rId3"/>
                <a:stretch>
                  <a:fillRect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114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C613BF7-6F67-4438-BF50-4D8BEA919538}"/>
              </a:ext>
            </a:extLst>
          </p:cNvPr>
          <p:cNvSpPr/>
          <p:nvPr/>
        </p:nvSpPr>
        <p:spPr>
          <a:xfrm>
            <a:off x="3198554" y="206072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CO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Con 95% de confianza</a:t>
            </a:r>
          </a:p>
        </p:txBody>
      </p:sp>
      <p:graphicFrame>
        <p:nvGraphicFramePr>
          <p:cNvPr id="3" name="표 44">
            <a:extLst>
              <a:ext uri="{FF2B5EF4-FFF2-40B4-BE49-F238E27FC236}">
                <a16:creationId xmlns:a16="http://schemas.microsoft.com/office/drawing/2014/main" id="{919A00EB-3A6D-4686-A4A5-2CE2B7A6C9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5586117"/>
              </p:ext>
            </p:extLst>
          </p:nvPr>
        </p:nvGraphicFramePr>
        <p:xfrm>
          <a:off x="2975037" y="2598283"/>
          <a:ext cx="6543035" cy="31422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7710">
                  <a:extLst>
                    <a:ext uri="{9D8B030D-6E8A-4147-A177-3AD203B41FA5}">
                      <a16:colId xmlns:a16="http://schemas.microsoft.com/office/drawing/2014/main" val="3168177450"/>
                    </a:ext>
                  </a:extLst>
                </a:gridCol>
                <a:gridCol w="22777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7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9749">
                <a:tc>
                  <a:txBody>
                    <a:bodyPr/>
                    <a:lstStyle/>
                    <a:p>
                      <a:pPr algn="ctr" latinLnBrk="1"/>
                      <a:endParaRPr lang="ko-KR" altLang="en-US" sz="1400">
                        <a:solidFill>
                          <a:srgbClr val="45546B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solidFill>
                            <a:srgbClr val="45546B"/>
                          </a:solidFill>
                        </a:rPr>
                        <a:t>Antes</a:t>
                      </a:r>
                      <a:endParaRPr lang="ko-KR" altLang="en-US" sz="1800">
                        <a:solidFill>
                          <a:srgbClr val="45546B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="1" err="1">
                          <a:solidFill>
                            <a:srgbClr val="45546B"/>
                          </a:solidFill>
                        </a:rPr>
                        <a:t>Despu</a:t>
                      </a:r>
                      <a:r>
                        <a:rPr lang="es-CO" altLang="ko-KR" sz="1800" b="1" err="1">
                          <a:solidFill>
                            <a:srgbClr val="45546B"/>
                          </a:solidFill>
                        </a:rPr>
                        <a:t>és</a:t>
                      </a:r>
                      <a:endParaRPr lang="ko-KR" altLang="en-US" sz="1800" b="1">
                        <a:solidFill>
                          <a:srgbClr val="45546B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598545"/>
                  </a:ext>
                </a:extLst>
              </a:tr>
              <a:tr h="653115"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Utilidad</a:t>
                      </a:r>
                      <a:br>
                        <a:rPr lang="es-CO" altLang="ko-KR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s-CO" altLang="ko-KR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($MM)</a:t>
                      </a:r>
                      <a:endParaRPr lang="ko-KR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2000" b="1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r>
                        <a:rPr lang="en-US" altLang="ko-KR" sz="2000" b="1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.01</a:t>
                      </a:r>
                      <a:endParaRPr lang="ko-KR" altLang="en-US" sz="2000" b="1" u="non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2000" b="1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3.31~3.34</a:t>
                      </a:r>
                      <a:endParaRPr lang="ko-KR" altLang="en-US" sz="2000" b="1" u="non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115"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Órdenes canceladas de Rappi</a:t>
                      </a:r>
                      <a:endParaRPr lang="ko-KR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2000" b="1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21</a:t>
                      </a:r>
                      <a:endParaRPr lang="ko-KR" altLang="en-US" sz="2000" b="1" u="non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2000" b="1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11.18 ~12.44</a:t>
                      </a:r>
                      <a:endParaRPr lang="ko-KR" altLang="en-US" sz="2000" b="1" u="non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115"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Costos</a:t>
                      </a:r>
                      <a:br>
                        <a:rPr lang="es-CO" altLang="ko-KR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s-CO" altLang="ko-KR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($MM)</a:t>
                      </a:r>
                      <a:endParaRPr lang="ko-KR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2000" b="1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3.98</a:t>
                      </a:r>
                      <a:endParaRPr lang="ko-KR" altLang="en-US" sz="2000" b="1" u="non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2000" b="1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2.85 ~ 2.89</a:t>
                      </a:r>
                      <a:endParaRPr lang="ko-KR" altLang="en-US" sz="2000" b="1" u="non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3115"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18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Tiempo dentro del local (min.)</a:t>
                      </a:r>
                      <a:endParaRPr lang="ko-KR" altLang="en-US" sz="18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2000" b="1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45.02</a:t>
                      </a:r>
                      <a:endParaRPr lang="ko-KR" altLang="en-US" sz="2000" b="1" u="non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s-CO" altLang="ko-KR" sz="2000" b="1" u="none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32.49 ~ 32.89</a:t>
                      </a:r>
                      <a:endParaRPr lang="ko-KR" altLang="en-US" sz="2000" b="1" u="none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사각형: 둥근 한쪽 모서리 19">
            <a:extLst>
              <a:ext uri="{FF2B5EF4-FFF2-40B4-BE49-F238E27FC236}">
                <a16:creationId xmlns:a16="http://schemas.microsoft.com/office/drawing/2014/main" id="{81C08584-26C6-439A-B3A0-C155FE0A310E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rgbClr val="F3F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  Mejoras después de implementar la solución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타원 32">
            <a:extLst>
              <a:ext uri="{FF2B5EF4-FFF2-40B4-BE49-F238E27FC236}">
                <a16:creationId xmlns:a16="http://schemas.microsoft.com/office/drawing/2014/main" id="{2F09B086-5D60-4584-A406-20ABDFBDB88B}"/>
              </a:ext>
            </a:extLst>
          </p:cNvPr>
          <p:cNvSpPr/>
          <p:nvPr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6" name="타원 32">
            <a:extLst>
              <a:ext uri="{FF2B5EF4-FFF2-40B4-BE49-F238E27FC236}">
                <a16:creationId xmlns:a16="http://schemas.microsoft.com/office/drawing/2014/main" id="{11026223-9341-4713-A4FF-C062EF158A57}"/>
              </a:ext>
            </a:extLst>
          </p:cNvPr>
          <p:cNvSpPr/>
          <p:nvPr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60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32">
            <a:extLst>
              <a:ext uri="{FF2B5EF4-FFF2-40B4-BE49-F238E27FC236}">
                <a16:creationId xmlns:a16="http://schemas.microsoft.com/office/drawing/2014/main" id="{E4D1965F-4FD9-4474-A1E5-776D940DDDDF}"/>
              </a:ext>
            </a:extLst>
          </p:cNvPr>
          <p:cNvSpPr/>
          <p:nvPr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2D0827C-F512-47F6-B3DD-8C825D6F79A7}"/>
              </a:ext>
            </a:extLst>
          </p:cNvPr>
          <p:cNvGrpSpPr/>
          <p:nvPr/>
        </p:nvGrpSpPr>
        <p:grpSpPr>
          <a:xfrm>
            <a:off x="2446270" y="2297792"/>
            <a:ext cx="6929550" cy="1200329"/>
            <a:chOff x="2446270" y="2297792"/>
            <a:chExt cx="6929550" cy="12003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C6F45-261F-4069-A785-4763471C5E4B}"/>
                </a:ext>
              </a:extLst>
            </p:cNvPr>
            <p:cNvSpPr/>
            <p:nvPr/>
          </p:nvSpPr>
          <p:spPr>
            <a:xfrm>
              <a:off x="3081586" y="2297792"/>
              <a:ext cx="629423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altLang="ko-KR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Reducir el número de mesas a 5</a:t>
              </a:r>
            </a:p>
            <a:p>
              <a:pPr algn="just"/>
              <a:r>
                <a:rPr lang="es-CO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 atienden menos clientes generando </a:t>
              </a:r>
              <a:r>
                <a:rPr lang="es-CO" u="sng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menos congestión de pedidos</a:t>
              </a:r>
              <a:r>
                <a:rPr lang="es-CO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, de manera que un nuevo cliente tiende a </a:t>
              </a:r>
              <a:br>
                <a:rPr lang="es-CO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s-CO" u="sng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esperar menos</a:t>
              </a:r>
              <a:r>
                <a:rPr lang="es-CO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para recibir su pedido.</a:t>
              </a:r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E265D5-C45D-4C65-B44D-814F9CAC6409}"/>
                </a:ext>
              </a:extLst>
            </p:cNvPr>
            <p:cNvGrpSpPr/>
            <p:nvPr/>
          </p:nvGrpSpPr>
          <p:grpSpPr>
            <a:xfrm>
              <a:off x="2446270" y="2632662"/>
              <a:ext cx="530587" cy="530587"/>
              <a:chOff x="3904301" y="2838607"/>
              <a:chExt cx="530587" cy="530587"/>
            </a:xfrm>
          </p:grpSpPr>
          <p:sp>
            <p:nvSpPr>
              <p:cNvPr id="4" name="모서리가 둥근 직사각형 31">
                <a:extLst>
                  <a:ext uri="{FF2B5EF4-FFF2-40B4-BE49-F238E27FC236}">
                    <a16:creationId xmlns:a16="http://schemas.microsoft.com/office/drawing/2014/main" id="{65FEED39-CDF3-404C-B040-0C3E0D15E2B7}"/>
                  </a:ext>
                </a:extLst>
              </p:cNvPr>
              <p:cNvSpPr/>
              <p:nvPr/>
            </p:nvSpPr>
            <p:spPr>
              <a:xfrm>
                <a:off x="3904301" y="2838607"/>
                <a:ext cx="530587" cy="530587"/>
              </a:xfrm>
              <a:prstGeom prst="ellipse">
                <a:avLst/>
              </a:prstGeom>
              <a:solidFill>
                <a:srgbClr val="6383EC"/>
              </a:solidFill>
              <a:ln>
                <a:noFill/>
              </a:ln>
              <a:effectLst>
                <a:outerShdw blurRad="50800" dist="38100" dir="5400000" algn="t" rotWithShape="0">
                  <a:srgbClr val="453EC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pic>
            <p:nvPicPr>
              <p:cNvPr id="8" name="Graphic 7" descr="Arrow Straight">
                <a:extLst>
                  <a:ext uri="{FF2B5EF4-FFF2-40B4-BE49-F238E27FC236}">
                    <a16:creationId xmlns:a16="http://schemas.microsoft.com/office/drawing/2014/main" id="{8B6CDD7E-F199-4A93-B8C6-9375073B03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6200000">
                <a:off x="3958372" y="2895108"/>
                <a:ext cx="417584" cy="417584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F97F426-AF0A-49BC-937E-B6B554CF501D}"/>
              </a:ext>
            </a:extLst>
          </p:cNvPr>
          <p:cNvGrpSpPr/>
          <p:nvPr/>
        </p:nvGrpSpPr>
        <p:grpSpPr>
          <a:xfrm>
            <a:off x="2417966" y="4375252"/>
            <a:ext cx="8438227" cy="1327240"/>
            <a:chOff x="2417966" y="4375252"/>
            <a:chExt cx="8438227" cy="13272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8382944-555D-46E3-A308-9498A3CB927A}"/>
                </a:ext>
              </a:extLst>
            </p:cNvPr>
            <p:cNvSpPr/>
            <p:nvPr/>
          </p:nvSpPr>
          <p:spPr>
            <a:xfrm>
              <a:off x="4956832" y="4375252"/>
              <a:ext cx="589936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altLang="ko-KR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Mantener el número de chefs</a:t>
              </a:r>
            </a:p>
            <a:p>
              <a:r>
                <a:rPr lang="es-CO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Incrementar el número de chefs genera tanto un </a:t>
              </a:r>
              <a:br>
                <a:rPr lang="es-CO">
                  <a:solidFill>
                    <a:schemeClr val="tx1">
                      <a:lumMod val="65000"/>
                      <a:lumOff val="35000"/>
                    </a:schemeClr>
                  </a:solidFill>
                </a:rPr>
              </a:br>
              <a:r>
                <a:rPr lang="es-CO" u="sng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efecto adverso en el tiempo de espera </a:t>
              </a:r>
              <a:r>
                <a:rPr lang="es-CO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 los clientes, como un </a:t>
              </a:r>
              <a:r>
                <a:rPr lang="es-CO" u="sng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costo superior</a:t>
              </a:r>
              <a:r>
                <a:rPr lang="es-CO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asociado al salario.</a:t>
              </a:r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B907731-3BE2-4480-9F3F-19436C9C8C87}"/>
                </a:ext>
              </a:extLst>
            </p:cNvPr>
            <p:cNvGrpSpPr/>
            <p:nvPr/>
          </p:nvGrpSpPr>
          <p:grpSpPr>
            <a:xfrm>
              <a:off x="4292173" y="4571623"/>
              <a:ext cx="530587" cy="530587"/>
              <a:chOff x="3535812" y="3559902"/>
              <a:chExt cx="530587" cy="530587"/>
            </a:xfrm>
          </p:grpSpPr>
          <p:sp>
            <p:nvSpPr>
              <p:cNvPr id="14" name="모서리가 둥근 직사각형 31">
                <a:extLst>
                  <a:ext uri="{FF2B5EF4-FFF2-40B4-BE49-F238E27FC236}">
                    <a16:creationId xmlns:a16="http://schemas.microsoft.com/office/drawing/2014/main" id="{4FD76607-CAA2-44DF-B4D3-A5F8F32CBAA8}"/>
                  </a:ext>
                </a:extLst>
              </p:cNvPr>
              <p:cNvSpPr/>
              <p:nvPr/>
            </p:nvSpPr>
            <p:spPr>
              <a:xfrm>
                <a:off x="3535812" y="3559902"/>
                <a:ext cx="530587" cy="530587"/>
              </a:xfrm>
              <a:prstGeom prst="ellipse">
                <a:avLst/>
              </a:prstGeom>
              <a:solidFill>
                <a:srgbClr val="FF9FA1"/>
              </a:solidFill>
              <a:ln>
                <a:noFill/>
              </a:ln>
              <a:effectLst>
                <a:outerShdw blurRad="50800" dist="38100" dir="5400000" algn="t" rotWithShape="0">
                  <a:srgbClr val="453EC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pic>
            <p:nvPicPr>
              <p:cNvPr id="17" name="Graphic 16" descr="No sign">
                <a:extLst>
                  <a:ext uri="{FF2B5EF4-FFF2-40B4-BE49-F238E27FC236}">
                    <a16:creationId xmlns:a16="http://schemas.microsoft.com/office/drawing/2014/main" id="{CE93C610-47C1-4C86-B773-F0309E8B53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599464" y="3625985"/>
                <a:ext cx="398420" cy="398420"/>
              </a:xfrm>
              <a:prstGeom prst="rect">
                <a:avLst/>
              </a:prstGeom>
            </p:spPr>
          </p:pic>
        </p:grpSp>
        <p:pic>
          <p:nvPicPr>
            <p:cNvPr id="20" name="Graphic 19" descr="Chef">
              <a:extLst>
                <a:ext uri="{FF2B5EF4-FFF2-40B4-BE49-F238E27FC236}">
                  <a16:creationId xmlns:a16="http://schemas.microsoft.com/office/drawing/2014/main" id="{E005455A-EFAB-4948-AEEC-2BA9040E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417966" y="4375252"/>
              <a:ext cx="1327240" cy="1327240"/>
            </a:xfrm>
            <a:prstGeom prst="rect">
              <a:avLst/>
            </a:prstGeom>
          </p:spPr>
        </p:pic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EC9057E-76F8-4700-B52C-D00FF4C77BE6}"/>
              </a:ext>
            </a:extLst>
          </p:cNvPr>
          <p:cNvSpPr/>
          <p:nvPr/>
        </p:nvSpPr>
        <p:spPr>
          <a:xfrm>
            <a:off x="9972305" y="2420390"/>
            <a:ext cx="1511592" cy="1008610"/>
          </a:xfrm>
          <a:prstGeom prst="roundRect">
            <a:avLst/>
          </a:prstGeom>
          <a:noFill/>
          <a:ln w="28575">
            <a:solidFill>
              <a:srgbClr val="534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Dollar">
            <a:extLst>
              <a:ext uri="{FF2B5EF4-FFF2-40B4-BE49-F238E27FC236}">
                <a16:creationId xmlns:a16="http://schemas.microsoft.com/office/drawing/2014/main" id="{3909A55D-3FA1-4769-93B6-47177A5F1D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052419" y="2098806"/>
            <a:ext cx="731618" cy="731618"/>
          </a:xfrm>
          <a:prstGeom prst="rect">
            <a:avLst/>
          </a:prstGeom>
        </p:spPr>
      </p:pic>
      <p:pic>
        <p:nvPicPr>
          <p:cNvPr id="23" name="Graphic 22" descr="Dollar">
            <a:extLst>
              <a:ext uri="{FF2B5EF4-FFF2-40B4-BE49-F238E27FC236}">
                <a16:creationId xmlns:a16="http://schemas.microsoft.com/office/drawing/2014/main" id="{F4DAA966-AB0B-46B3-9407-1CACCD662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5859" y="2514182"/>
            <a:ext cx="597558" cy="597558"/>
          </a:xfrm>
          <a:prstGeom prst="rect">
            <a:avLst/>
          </a:prstGeom>
        </p:spPr>
      </p:pic>
      <p:pic>
        <p:nvPicPr>
          <p:cNvPr id="24" name="Graphic 23" descr="Dollar">
            <a:extLst>
              <a:ext uri="{FF2B5EF4-FFF2-40B4-BE49-F238E27FC236}">
                <a16:creationId xmlns:a16="http://schemas.microsoft.com/office/drawing/2014/main" id="{D001E42E-9B99-43AA-A120-746C73A4C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898320" y="2541020"/>
            <a:ext cx="408004" cy="408004"/>
          </a:xfrm>
          <a:prstGeom prst="rect">
            <a:avLst/>
          </a:prstGeom>
        </p:spPr>
      </p:pic>
      <p:pic>
        <p:nvPicPr>
          <p:cNvPr id="27" name="Graphic 26" descr="Arrow Straight">
            <a:extLst>
              <a:ext uri="{FF2B5EF4-FFF2-40B4-BE49-F238E27FC236}">
                <a16:creationId xmlns:a16="http://schemas.microsoft.com/office/drawing/2014/main" id="{A943A420-F7F6-4147-8F15-A33DA39507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745730" y="2713888"/>
            <a:ext cx="605438" cy="605438"/>
          </a:xfrm>
          <a:prstGeom prst="rect">
            <a:avLst/>
          </a:prstGeom>
        </p:spPr>
      </p:pic>
      <p:pic>
        <p:nvPicPr>
          <p:cNvPr id="28" name="Graphic 27" descr="Arrow Straight">
            <a:extLst>
              <a:ext uri="{FF2B5EF4-FFF2-40B4-BE49-F238E27FC236}">
                <a16:creationId xmlns:a16="http://schemas.microsoft.com/office/drawing/2014/main" id="{4E04BCC6-38D9-4EAA-81B9-421D0E208F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857967" y="3067908"/>
            <a:ext cx="757915" cy="757915"/>
          </a:xfrm>
          <a:prstGeom prst="rect">
            <a:avLst/>
          </a:prstGeom>
        </p:spPr>
      </p:pic>
      <p:pic>
        <p:nvPicPr>
          <p:cNvPr id="29" name="Graphic 28" descr="Arrow Straight">
            <a:extLst>
              <a:ext uri="{FF2B5EF4-FFF2-40B4-BE49-F238E27FC236}">
                <a16:creationId xmlns:a16="http://schemas.microsoft.com/office/drawing/2014/main" id="{2DCBB8E6-5095-490E-BE9D-5ED50ED202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416606" y="2715351"/>
            <a:ext cx="605438" cy="605438"/>
          </a:xfrm>
          <a:prstGeom prst="rect">
            <a:avLst/>
          </a:prstGeom>
        </p:spPr>
      </p:pic>
      <p:pic>
        <p:nvPicPr>
          <p:cNvPr id="30" name="Graphic 29" descr="Arrow Straight">
            <a:extLst>
              <a:ext uri="{FF2B5EF4-FFF2-40B4-BE49-F238E27FC236}">
                <a16:creationId xmlns:a16="http://schemas.microsoft.com/office/drawing/2014/main" id="{8A16787F-5ECD-4E4F-8810-F2F3083389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193111" y="2857293"/>
            <a:ext cx="663083" cy="663083"/>
          </a:xfrm>
          <a:prstGeom prst="rect">
            <a:avLst/>
          </a:prstGeom>
        </p:spPr>
      </p:pic>
      <p:pic>
        <p:nvPicPr>
          <p:cNvPr id="31" name="Graphic 30" descr="Arrow Straight">
            <a:extLst>
              <a:ext uri="{FF2B5EF4-FFF2-40B4-BE49-F238E27FC236}">
                <a16:creationId xmlns:a16="http://schemas.microsoft.com/office/drawing/2014/main" id="{521D8536-4080-47BE-BFEA-9FCC3DF8E2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9977550" y="2797012"/>
            <a:ext cx="452469" cy="452469"/>
          </a:xfrm>
          <a:prstGeom prst="rect">
            <a:avLst/>
          </a:prstGeom>
        </p:spPr>
      </p:pic>
      <p:pic>
        <p:nvPicPr>
          <p:cNvPr id="32" name="Graphic 31" descr="Arrow Straight">
            <a:extLst>
              <a:ext uri="{FF2B5EF4-FFF2-40B4-BE49-F238E27FC236}">
                <a16:creationId xmlns:a16="http://schemas.microsoft.com/office/drawing/2014/main" id="{9D337452-2F65-43FF-85FF-0FDAC36FE22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0378035" y="3235436"/>
            <a:ext cx="387128" cy="38712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ED4B991-2126-4282-89E8-5142115EECB4}"/>
              </a:ext>
            </a:extLst>
          </p:cNvPr>
          <p:cNvSpPr txBox="1"/>
          <p:nvPr/>
        </p:nvSpPr>
        <p:spPr>
          <a:xfrm>
            <a:off x="9972305" y="1665706"/>
            <a:ext cx="1426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b="1">
              <a:solidFill>
                <a:srgbClr val="404040"/>
              </a:solidFill>
            </a:endParaRPr>
          </a:p>
        </p:txBody>
      </p:sp>
      <p:pic>
        <p:nvPicPr>
          <p:cNvPr id="36" name="Graphic 35" descr="Stopwatch">
            <a:extLst>
              <a:ext uri="{FF2B5EF4-FFF2-40B4-BE49-F238E27FC236}">
                <a16:creationId xmlns:a16="http://schemas.microsoft.com/office/drawing/2014/main" id="{247A7A45-C70F-4841-BDD8-E54789F3DBD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24919" y="2359376"/>
            <a:ext cx="914400" cy="914400"/>
          </a:xfrm>
          <a:prstGeom prst="rect">
            <a:avLst/>
          </a:prstGeom>
        </p:spPr>
      </p:pic>
      <p:sp>
        <p:nvSpPr>
          <p:cNvPr id="37" name="사각형: 둥근 한쪽 모서리 19">
            <a:extLst>
              <a:ext uri="{FF2B5EF4-FFF2-40B4-BE49-F238E27FC236}">
                <a16:creationId xmlns:a16="http://schemas.microsoft.com/office/drawing/2014/main" id="{EF4061A7-A1D2-4293-B361-A4440AC32F8E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rgbClr val="F3F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Qué hacer y no hacer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000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7" presetClass="exit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7" presetClass="entr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7" presetClass="entr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7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xit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7" presetClass="entr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xit" presetSubtype="0" repeatCount="indefinite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47" presetClass="entr" presetSubtype="0" repeatCount="indefinite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10" presetClass="exit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7" presetClass="entr" presetSubtype="0" repeatCount="indefinite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38EB6A-E7BD-4243-A881-C34C0184C4E9}"/>
              </a:ext>
            </a:extLst>
          </p:cNvPr>
          <p:cNvSpPr/>
          <p:nvPr/>
        </p:nvSpPr>
        <p:spPr>
          <a:xfrm>
            <a:off x="2212247" y="2656930"/>
            <a:ext cx="4298008" cy="2531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Incrementa la utilidad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Mejora la calidad de servicio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Atiende más pedidos de Rappi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Reduce los costos administrativos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Disminuye el tiempo de espera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Disminuye el número de quejas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6F1649-9F9F-409C-8C30-B3AFD80BDA22}"/>
              </a:ext>
            </a:extLst>
          </p:cNvPr>
          <p:cNvSpPr/>
          <p:nvPr/>
        </p:nvSpPr>
        <p:spPr>
          <a:xfrm>
            <a:off x="6878707" y="2804593"/>
            <a:ext cx="4298008" cy="1008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Incrementa ventas perdidas asociados a los comensales.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O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El ingreso bruto es inferior</a:t>
            </a:r>
          </a:p>
        </p:txBody>
      </p:sp>
      <p:sp>
        <p:nvSpPr>
          <p:cNvPr id="5" name="사각형: 둥근 한쪽 모서리 19">
            <a:extLst>
              <a:ext uri="{FF2B5EF4-FFF2-40B4-BE49-F238E27FC236}">
                <a16:creationId xmlns:a16="http://schemas.microsoft.com/office/drawing/2014/main" id="{4DEFA9C6-85D2-4E93-A856-ED62A7930429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rgbClr val="F3F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  Ventajas y desventajas de la solución “Mesas Ocupadas” 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6AE3C5B-C8BB-40CE-BC7E-32CB1175686A}"/>
              </a:ext>
            </a:extLst>
          </p:cNvPr>
          <p:cNvGrpSpPr/>
          <p:nvPr/>
        </p:nvGrpSpPr>
        <p:grpSpPr>
          <a:xfrm>
            <a:off x="2349969" y="5479652"/>
            <a:ext cx="2206171" cy="877208"/>
            <a:chOff x="2173984" y="3571920"/>
            <a:chExt cx="2206171" cy="87720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15233EB-4322-4013-8180-B7C304A4BE01}"/>
                </a:ext>
              </a:extLst>
            </p:cNvPr>
            <p:cNvGrpSpPr/>
            <p:nvPr/>
          </p:nvGrpSpPr>
          <p:grpSpPr>
            <a:xfrm>
              <a:off x="2173984" y="3571920"/>
              <a:ext cx="2206171" cy="877208"/>
              <a:chOff x="2173984" y="3571920"/>
              <a:chExt cx="2206171" cy="877208"/>
            </a:xfrm>
          </p:grpSpPr>
          <p:sp>
            <p:nvSpPr>
              <p:cNvPr id="10" name="양쪽 모서리가 둥근 사각형 54">
                <a:extLst>
                  <a:ext uri="{FF2B5EF4-FFF2-40B4-BE49-F238E27FC236}">
                    <a16:creationId xmlns:a16="http://schemas.microsoft.com/office/drawing/2014/main" id="{5995C9D2-66C6-4B88-9E36-F4AD5D9A56D4}"/>
                  </a:ext>
                </a:extLst>
              </p:cNvPr>
              <p:cNvSpPr/>
              <p:nvPr/>
            </p:nvSpPr>
            <p:spPr>
              <a:xfrm>
                <a:off x="2173984" y="3571920"/>
                <a:ext cx="2206171" cy="438604"/>
              </a:xfrm>
              <a:prstGeom prst="round2SameRect">
                <a:avLst>
                  <a:gd name="adj1" fmla="val 28990"/>
                  <a:gd name="adj2" fmla="val 0"/>
                </a:avLst>
              </a:prstGeom>
              <a:solidFill>
                <a:srgbClr val="F3F4FF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rgbClr val="264259"/>
                    </a:solidFill>
                  </a:rPr>
                  <a:t>     </a:t>
                </a:r>
                <a:r>
                  <a:rPr lang="en-US" altLang="ko-KR" sz="1050" err="1">
                    <a:solidFill>
                      <a:srgbClr val="45546B"/>
                    </a:solidFill>
                  </a:rPr>
                  <a:t>Crecimiento</a:t>
                </a:r>
                <a:r>
                  <a:rPr lang="en-US" altLang="ko-KR" sz="1050">
                    <a:solidFill>
                      <a:srgbClr val="45546B"/>
                    </a:solidFill>
                  </a:rPr>
                  <a:t> de Ventas</a:t>
                </a:r>
              </a:p>
            </p:txBody>
          </p:sp>
          <p:sp>
            <p:nvSpPr>
              <p:cNvPr id="11" name="양쪽 모서리가 둥근 사각형 56">
                <a:extLst>
                  <a:ext uri="{FF2B5EF4-FFF2-40B4-BE49-F238E27FC236}">
                    <a16:creationId xmlns:a16="http://schemas.microsoft.com/office/drawing/2014/main" id="{F46469FB-1BFB-4E51-B51C-E2A010A45062}"/>
                  </a:ext>
                </a:extLst>
              </p:cNvPr>
              <p:cNvSpPr/>
              <p:nvPr/>
            </p:nvSpPr>
            <p:spPr>
              <a:xfrm>
                <a:off x="2173984" y="4010524"/>
                <a:ext cx="2206171" cy="438604"/>
              </a:xfrm>
              <a:prstGeom prst="round2SameRect">
                <a:avLst>
                  <a:gd name="adj1" fmla="val 0"/>
                  <a:gd name="adj2" fmla="val 26060"/>
                </a:avLst>
              </a:prstGeom>
              <a:solidFill>
                <a:srgbClr val="45546B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>
                    <a:solidFill>
                      <a:srgbClr val="6383EC"/>
                    </a:solidFill>
                  </a:rPr>
                  <a:t>  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Alto </a:t>
                </a:r>
                <a:r>
                  <a:rPr lang="en-US" altLang="ko-KR" sz="1050" err="1">
                    <a:solidFill>
                      <a:schemeClr val="bg1"/>
                    </a:solidFill>
                  </a:rPr>
                  <a:t>número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 de </a:t>
                </a:r>
                <a:r>
                  <a:rPr lang="en-US" altLang="ko-KR" sz="1050" err="1">
                    <a:solidFill>
                      <a:schemeClr val="bg1"/>
                    </a:solidFill>
                  </a:rPr>
                  <a:t>quejas</a:t>
                </a:r>
                <a:endParaRPr lang="en-US" altLang="ko-KR" sz="105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8" name="Graphic 7" descr="Thumbs up sign">
              <a:extLst>
                <a:ext uri="{FF2B5EF4-FFF2-40B4-BE49-F238E27FC236}">
                  <a16:creationId xmlns:a16="http://schemas.microsoft.com/office/drawing/2014/main" id="{114CDD11-8FBE-488E-BC6E-D19C5E8F8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2107" y="3712089"/>
              <a:ext cx="192358" cy="192358"/>
            </a:xfrm>
            <a:prstGeom prst="rect">
              <a:avLst/>
            </a:prstGeom>
          </p:spPr>
        </p:pic>
        <p:pic>
          <p:nvPicPr>
            <p:cNvPr id="9" name="Graphic 8" descr="Thumbs up sign">
              <a:extLst>
                <a:ext uri="{FF2B5EF4-FFF2-40B4-BE49-F238E27FC236}">
                  <a16:creationId xmlns:a16="http://schemas.microsoft.com/office/drawing/2014/main" id="{5108B5DC-22DC-4A0C-B154-684265597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 flipV="1">
              <a:off x="2292107" y="4147242"/>
              <a:ext cx="192358" cy="19235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008B6D-8ABB-45EE-ADB3-3EBFB68A3D76}"/>
              </a:ext>
            </a:extLst>
          </p:cNvPr>
          <p:cNvGrpSpPr/>
          <p:nvPr/>
        </p:nvGrpSpPr>
        <p:grpSpPr>
          <a:xfrm>
            <a:off x="3911412" y="1968492"/>
            <a:ext cx="530587" cy="530587"/>
            <a:chOff x="3911412" y="1968492"/>
            <a:chExt cx="530587" cy="530587"/>
          </a:xfrm>
        </p:grpSpPr>
        <p:sp>
          <p:nvSpPr>
            <p:cNvPr id="12" name="모서리가 둥근 직사각형 31">
              <a:extLst>
                <a:ext uri="{FF2B5EF4-FFF2-40B4-BE49-F238E27FC236}">
                  <a16:creationId xmlns:a16="http://schemas.microsoft.com/office/drawing/2014/main" id="{E746B155-6419-4372-9B85-F4427C5E740E}"/>
                </a:ext>
              </a:extLst>
            </p:cNvPr>
            <p:cNvSpPr/>
            <p:nvPr/>
          </p:nvSpPr>
          <p:spPr>
            <a:xfrm>
              <a:off x="3911412" y="1968492"/>
              <a:ext cx="530587" cy="530587"/>
            </a:xfrm>
            <a:prstGeom prst="ellipse">
              <a:avLst/>
            </a:prstGeom>
            <a:solidFill>
              <a:srgbClr val="6383EC"/>
            </a:solidFill>
            <a:ln>
              <a:noFill/>
            </a:ln>
            <a:effectLst>
              <a:outerShdw blurRad="50800" dist="38100" dir="5400000" algn="t" rotWithShape="0">
                <a:srgbClr val="453ECE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endParaRPr lang="en-US" altLang="ko-KR" sz="1050">
                <a:solidFill>
                  <a:prstClr val="white"/>
                </a:solidFill>
              </a:endParaRPr>
            </a:p>
          </p:txBody>
        </p:sp>
        <p:pic>
          <p:nvPicPr>
            <p:cNvPr id="13" name="Graphic 12" descr="Thumbs up sign">
              <a:extLst>
                <a:ext uri="{FF2B5EF4-FFF2-40B4-BE49-F238E27FC236}">
                  <a16:creationId xmlns:a16="http://schemas.microsoft.com/office/drawing/2014/main" id="{8AB81938-C27C-437C-A21F-6DCD9ACCF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987298" y="2021322"/>
              <a:ext cx="373953" cy="373953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D3F5E1E-2CDE-4EAC-B237-5975378F83E5}"/>
              </a:ext>
            </a:extLst>
          </p:cNvPr>
          <p:cNvGrpSpPr/>
          <p:nvPr/>
        </p:nvGrpSpPr>
        <p:grpSpPr>
          <a:xfrm>
            <a:off x="8698511" y="1968492"/>
            <a:ext cx="530587" cy="530587"/>
            <a:chOff x="8698511" y="1968492"/>
            <a:chExt cx="530587" cy="530587"/>
          </a:xfrm>
        </p:grpSpPr>
        <p:sp>
          <p:nvSpPr>
            <p:cNvPr id="14" name="모서리가 둥근 직사각형 31">
              <a:extLst>
                <a:ext uri="{FF2B5EF4-FFF2-40B4-BE49-F238E27FC236}">
                  <a16:creationId xmlns:a16="http://schemas.microsoft.com/office/drawing/2014/main" id="{B914605C-D17E-4508-BBA8-93E76600018A}"/>
                </a:ext>
              </a:extLst>
            </p:cNvPr>
            <p:cNvSpPr/>
            <p:nvPr/>
          </p:nvSpPr>
          <p:spPr>
            <a:xfrm>
              <a:off x="8698511" y="1968492"/>
              <a:ext cx="530587" cy="530587"/>
            </a:xfrm>
            <a:prstGeom prst="ellipse">
              <a:avLst/>
            </a:prstGeom>
            <a:solidFill>
              <a:srgbClr val="FF9FA1"/>
            </a:solidFill>
            <a:ln>
              <a:noFill/>
            </a:ln>
            <a:effectLst>
              <a:outerShdw blurRad="50800" dist="38100" dir="5400000" algn="t" rotWithShape="0">
                <a:srgbClr val="453ECE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endParaRPr lang="en-US" altLang="ko-KR" sz="1050">
                <a:solidFill>
                  <a:prstClr val="white"/>
                </a:solidFill>
              </a:endParaRPr>
            </a:p>
          </p:txBody>
        </p:sp>
        <p:pic>
          <p:nvPicPr>
            <p:cNvPr id="15" name="Graphic 14" descr="Thumbs up sign">
              <a:extLst>
                <a:ext uri="{FF2B5EF4-FFF2-40B4-BE49-F238E27FC236}">
                  <a16:creationId xmlns:a16="http://schemas.microsoft.com/office/drawing/2014/main" id="{B2501705-C451-4349-8252-C6AF95536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 flipV="1">
              <a:off x="8774397" y="2047080"/>
              <a:ext cx="373953" cy="373953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6B8612-503E-48F2-B9D3-3DBA39CF519B}"/>
              </a:ext>
            </a:extLst>
          </p:cNvPr>
          <p:cNvCxnSpPr>
            <a:cxnSpLocks/>
          </p:cNvCxnSpPr>
          <p:nvPr/>
        </p:nvCxnSpPr>
        <p:spPr>
          <a:xfrm>
            <a:off x="2212247" y="2613059"/>
            <a:ext cx="4298008" cy="0"/>
          </a:xfrm>
          <a:prstGeom prst="line">
            <a:avLst/>
          </a:prstGeom>
          <a:ln w="28575">
            <a:solidFill>
              <a:srgbClr val="6383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0CA0A1-713D-4EDD-9A60-932B6E03574B}"/>
              </a:ext>
            </a:extLst>
          </p:cNvPr>
          <p:cNvCxnSpPr>
            <a:cxnSpLocks/>
          </p:cNvCxnSpPr>
          <p:nvPr/>
        </p:nvCxnSpPr>
        <p:spPr>
          <a:xfrm>
            <a:off x="6782528" y="2613059"/>
            <a:ext cx="4298008" cy="0"/>
          </a:xfrm>
          <a:prstGeom prst="line">
            <a:avLst/>
          </a:prstGeom>
          <a:ln w="28575">
            <a:solidFill>
              <a:srgbClr val="FF9F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1B81A27-EAFE-4BD2-8585-372B2E4ED0A2}"/>
              </a:ext>
            </a:extLst>
          </p:cNvPr>
          <p:cNvSpPr/>
          <p:nvPr/>
        </p:nvSpPr>
        <p:spPr>
          <a:xfrm>
            <a:off x="5176544" y="5468600"/>
            <a:ext cx="46500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altLang="ko-KR">
                <a:solidFill>
                  <a:schemeClr val="tx1">
                    <a:lumMod val="65000"/>
                    <a:lumOff val="35000"/>
                  </a:schemeClr>
                </a:solidFill>
              </a:rPr>
              <a:t>Se debe atender los clientes concorde a la capacidad del restaurante manteniendo la calidad de los productos y servicios</a:t>
            </a:r>
            <a:endParaRPr lang="en-US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424CEDE-AB2E-45A3-AA67-148E182F62B5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4674263" y="5930265"/>
            <a:ext cx="502281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631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한쪽 모서리 19">
            <a:extLst>
              <a:ext uri="{FF2B5EF4-FFF2-40B4-BE49-F238E27FC236}">
                <a16:creationId xmlns:a16="http://schemas.microsoft.com/office/drawing/2014/main" id="{E82EC72C-9121-4758-B44B-C1C6F4F39BA8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rgbClr val="F3F4FF"/>
                </a:solidFill>
              </a:rPr>
              <a:t>a. Cocina Fantasma – Tener una cocina solamente para domicilios</a:t>
            </a:r>
            <a:endParaRPr lang="ko-KR" altLang="en-US" b="1">
              <a:solidFill>
                <a:srgbClr val="F3F4FF"/>
              </a:solidFill>
            </a:endParaRPr>
          </a:p>
        </p:txBody>
      </p:sp>
      <p:pic>
        <p:nvPicPr>
          <p:cNvPr id="8" name="Graphic 7" descr="Chef">
            <a:extLst>
              <a:ext uri="{FF2B5EF4-FFF2-40B4-BE49-F238E27FC236}">
                <a16:creationId xmlns:a16="http://schemas.microsoft.com/office/drawing/2014/main" id="{55495E01-1594-47A0-84DD-E04E399E6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647" y="3489441"/>
            <a:ext cx="914400" cy="914400"/>
          </a:xfrm>
          <a:prstGeom prst="rect">
            <a:avLst/>
          </a:prstGeom>
        </p:spPr>
      </p:pic>
      <p:pic>
        <p:nvPicPr>
          <p:cNvPr id="13" name="Graphic 12" descr="Chef">
            <a:extLst>
              <a:ext uri="{FF2B5EF4-FFF2-40B4-BE49-F238E27FC236}">
                <a16:creationId xmlns:a16="http://schemas.microsoft.com/office/drawing/2014/main" id="{758E39F8-4728-431F-A565-5EBEA3870F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78647" y="3492431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7A78515-2DE1-4234-9EA1-7D2684DDA57D}"/>
              </a:ext>
            </a:extLst>
          </p:cNvPr>
          <p:cNvGrpSpPr/>
          <p:nvPr/>
        </p:nvGrpSpPr>
        <p:grpSpPr>
          <a:xfrm>
            <a:off x="8166410" y="2717603"/>
            <a:ext cx="1486305" cy="1119239"/>
            <a:chOff x="3171742" y="2820023"/>
            <a:chExt cx="1486305" cy="1119239"/>
          </a:xfrm>
        </p:grpSpPr>
        <p:pic>
          <p:nvPicPr>
            <p:cNvPr id="12" name="Graphic 11" descr="Group">
              <a:extLst>
                <a:ext uri="{FF2B5EF4-FFF2-40B4-BE49-F238E27FC236}">
                  <a16:creationId xmlns:a16="http://schemas.microsoft.com/office/drawing/2014/main" id="{C082A0DF-1FDC-4FD3-8353-57576BBAC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58670" y="2820023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021720B-D817-4722-90D8-BB68A3D15DD9}"/>
                </a:ext>
              </a:extLst>
            </p:cNvPr>
            <p:cNvSpPr txBox="1"/>
            <p:nvPr/>
          </p:nvSpPr>
          <p:spPr>
            <a:xfrm>
              <a:off x="3171742" y="3569930"/>
              <a:ext cx="1486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Comensales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4E0F30-495F-40E8-AE20-B9A2FE76FFC0}"/>
              </a:ext>
            </a:extLst>
          </p:cNvPr>
          <p:cNvGrpSpPr/>
          <p:nvPr/>
        </p:nvGrpSpPr>
        <p:grpSpPr>
          <a:xfrm>
            <a:off x="8453338" y="4217117"/>
            <a:ext cx="914400" cy="1099066"/>
            <a:chOff x="3406462" y="4116787"/>
            <a:chExt cx="914400" cy="1099066"/>
          </a:xfrm>
        </p:grpSpPr>
        <p:pic>
          <p:nvPicPr>
            <p:cNvPr id="10" name="Graphic 9" descr="Motorcycle">
              <a:extLst>
                <a:ext uri="{FF2B5EF4-FFF2-40B4-BE49-F238E27FC236}">
                  <a16:creationId xmlns:a16="http://schemas.microsoft.com/office/drawing/2014/main" id="{897B6C8C-DE63-4E90-8EBB-2D85FA198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06462" y="4116787"/>
              <a:ext cx="914400" cy="9144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D4CE36-309B-4F0C-97B1-95B84EA34ED8}"/>
                </a:ext>
              </a:extLst>
            </p:cNvPr>
            <p:cNvSpPr txBox="1"/>
            <p:nvPr/>
          </p:nvSpPr>
          <p:spPr>
            <a:xfrm>
              <a:off x="3475510" y="484652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>
                  <a:solidFill>
                    <a:srgbClr val="F3F4FF"/>
                  </a:solidFill>
                </a:rPr>
                <a:t>Rappi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661830C-064E-4F6F-A889-4F7999D5DD2D}"/>
              </a:ext>
            </a:extLst>
          </p:cNvPr>
          <p:cNvGrpSpPr/>
          <p:nvPr/>
        </p:nvGrpSpPr>
        <p:grpSpPr>
          <a:xfrm>
            <a:off x="3680157" y="2466571"/>
            <a:ext cx="2511380" cy="3410840"/>
            <a:chOff x="6993228" y="2514318"/>
            <a:chExt cx="2511380" cy="341084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F558D64-42D7-4565-8110-E75D87D9E056}"/>
                </a:ext>
              </a:extLst>
            </p:cNvPr>
            <p:cNvSpPr/>
            <p:nvPr/>
          </p:nvSpPr>
          <p:spPr>
            <a:xfrm>
              <a:off x="6993228" y="2514318"/>
              <a:ext cx="2511380" cy="2966121"/>
            </a:xfrm>
            <a:prstGeom prst="roundRect">
              <a:avLst/>
            </a:prstGeom>
            <a:noFill/>
            <a:ln w="28575">
              <a:solidFill>
                <a:srgbClr val="F3F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F1FFE5-FD65-4B2E-BA61-8D191F7959ED}"/>
                </a:ext>
              </a:extLst>
            </p:cNvPr>
            <p:cNvSpPr txBox="1"/>
            <p:nvPr/>
          </p:nvSpPr>
          <p:spPr>
            <a:xfrm>
              <a:off x="7736275" y="5555826"/>
              <a:ext cx="1124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 err="1">
                  <a:solidFill>
                    <a:srgbClr val="F3F4FF"/>
                  </a:solidFill>
                </a:rPr>
                <a:t>McAlpes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2D1EA5C-6940-4C30-8C6C-A7D15A92E053}"/>
              </a:ext>
            </a:extLst>
          </p:cNvPr>
          <p:cNvCxnSpPr>
            <a:stCxn id="18" idx="1"/>
            <a:endCxn id="18" idx="3"/>
          </p:cNvCxnSpPr>
          <p:nvPr/>
        </p:nvCxnSpPr>
        <p:spPr>
          <a:xfrm>
            <a:off x="3680157" y="3949632"/>
            <a:ext cx="2511380" cy="0"/>
          </a:xfrm>
          <a:prstGeom prst="line">
            <a:avLst/>
          </a:prstGeom>
          <a:ln w="28575">
            <a:solidFill>
              <a:srgbClr val="F3F4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676722A-2784-4938-9B7C-7331102FA0E8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 flipV="1">
            <a:off x="5393047" y="3174803"/>
            <a:ext cx="3060291" cy="771838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D548176-163C-40B5-9F1B-1DD3ACC87815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5393047" y="3949631"/>
            <a:ext cx="3060291" cy="724686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9D38E29-2766-4CE0-BC33-C21794717D1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93047" y="3174803"/>
            <a:ext cx="3060291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F8932AD-A44E-48B3-8579-F9BF7734782A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5393047" y="4674317"/>
            <a:ext cx="3060291" cy="0"/>
          </a:xfrm>
          <a:prstGeom prst="straightConnector1">
            <a:avLst/>
          </a:prstGeom>
          <a:ln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63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00013 -0.0847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23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07407E-6 L 0.00013 0.0979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8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한쪽 모서리 19">
            <a:extLst>
              <a:ext uri="{FF2B5EF4-FFF2-40B4-BE49-F238E27FC236}">
                <a16:creationId xmlns:a16="http://schemas.microsoft.com/office/drawing/2014/main" id="{2267472F-9F33-4704-931D-E4D3FA2CC056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rgbClr val="F3F4FF"/>
                </a:solidFill>
              </a:rPr>
              <a:t> b. Tener todo listo – Anticipar los pedidos</a:t>
            </a:r>
            <a:endParaRPr lang="ko-KR" altLang="en-US" b="1">
              <a:solidFill>
                <a:srgbClr val="F3F4FF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987029-FA02-4C78-9F2A-FC75177FBACC}"/>
              </a:ext>
            </a:extLst>
          </p:cNvPr>
          <p:cNvGrpSpPr/>
          <p:nvPr/>
        </p:nvGrpSpPr>
        <p:grpSpPr>
          <a:xfrm>
            <a:off x="1940257" y="2508700"/>
            <a:ext cx="2511380" cy="3364587"/>
            <a:chOff x="1940257" y="2508700"/>
            <a:chExt cx="2511380" cy="33645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1C2CF09-13F2-4983-9DA6-B41A97830619}"/>
                </a:ext>
              </a:extLst>
            </p:cNvPr>
            <p:cNvGrpSpPr/>
            <p:nvPr/>
          </p:nvGrpSpPr>
          <p:grpSpPr>
            <a:xfrm>
              <a:off x="1940257" y="2508700"/>
              <a:ext cx="2511380" cy="3364587"/>
              <a:chOff x="6993228" y="2514318"/>
              <a:chExt cx="2511380" cy="3364587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37A54E6F-1206-4735-8032-E0C5A27EA757}"/>
                  </a:ext>
                </a:extLst>
              </p:cNvPr>
              <p:cNvSpPr/>
              <p:nvPr/>
            </p:nvSpPr>
            <p:spPr>
              <a:xfrm>
                <a:off x="6993228" y="2514318"/>
                <a:ext cx="2511380" cy="2966121"/>
              </a:xfrm>
              <a:prstGeom prst="roundRect">
                <a:avLst/>
              </a:prstGeom>
              <a:noFill/>
              <a:ln w="28575">
                <a:solidFill>
                  <a:srgbClr val="F3F4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C176FC6-2C05-48E4-82E4-945FD0AB7144}"/>
                  </a:ext>
                </a:extLst>
              </p:cNvPr>
              <p:cNvSpPr txBox="1"/>
              <p:nvPr/>
            </p:nvSpPr>
            <p:spPr>
              <a:xfrm>
                <a:off x="7829335" y="5509573"/>
                <a:ext cx="9172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CO" b="1">
                    <a:solidFill>
                      <a:srgbClr val="F3F4FF"/>
                    </a:solidFill>
                  </a:rPr>
                  <a:t>Cocina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B8FE8A1-67AB-447E-86AE-D81EDAD818CD}"/>
                </a:ext>
              </a:extLst>
            </p:cNvPr>
            <p:cNvGrpSpPr/>
            <p:nvPr/>
          </p:nvGrpSpPr>
          <p:grpSpPr>
            <a:xfrm>
              <a:off x="2317098" y="3146934"/>
              <a:ext cx="1835770" cy="1757332"/>
              <a:chOff x="2320581" y="3447853"/>
              <a:chExt cx="1835770" cy="1757332"/>
            </a:xfrm>
          </p:grpSpPr>
          <p:pic>
            <p:nvPicPr>
              <p:cNvPr id="11" name="Graphic 10" descr="Chef">
                <a:extLst>
                  <a:ext uri="{FF2B5EF4-FFF2-40B4-BE49-F238E27FC236}">
                    <a16:creationId xmlns:a16="http://schemas.microsoft.com/office/drawing/2014/main" id="{81964651-A963-4DFE-B1C9-E06C562637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27551" y="34478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11" descr="Chef">
                <a:extLst>
                  <a:ext uri="{FF2B5EF4-FFF2-40B4-BE49-F238E27FC236}">
                    <a16:creationId xmlns:a16="http://schemas.microsoft.com/office/drawing/2014/main" id="{C727B9A2-CE43-4A13-A739-22F9449BE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41951" y="3447853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3" name="Graphic 12" descr="Chef">
                <a:extLst>
                  <a:ext uri="{FF2B5EF4-FFF2-40B4-BE49-F238E27FC236}">
                    <a16:creationId xmlns:a16="http://schemas.microsoft.com/office/drawing/2014/main" id="{0CA21743-12D4-4D36-A86C-5410FE293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20581" y="429078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Graphic 13" descr="Chef">
                <a:extLst>
                  <a:ext uri="{FF2B5EF4-FFF2-40B4-BE49-F238E27FC236}">
                    <a16:creationId xmlns:a16="http://schemas.microsoft.com/office/drawing/2014/main" id="{76A3B51F-7126-4E05-B60B-6514FC8CF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234981" y="4290785"/>
                <a:ext cx="914400" cy="914400"/>
              </a:xfrm>
              <a:prstGeom prst="rect">
                <a:avLst/>
              </a:prstGeom>
            </p:spPr>
          </p:pic>
        </p:grpSp>
      </p:grpSp>
      <p:pic>
        <p:nvPicPr>
          <p:cNvPr id="17" name="Graphic 16" descr="Arrow Straight">
            <a:extLst>
              <a:ext uri="{FF2B5EF4-FFF2-40B4-BE49-F238E27FC236}">
                <a16:creationId xmlns:a16="http://schemas.microsoft.com/office/drawing/2014/main" id="{7BAFB278-7DA0-4214-837B-4FAF8DCDD8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551742" y="3797900"/>
            <a:ext cx="605438" cy="605438"/>
          </a:xfrm>
          <a:prstGeom prst="rect">
            <a:avLst/>
          </a:prstGeom>
        </p:spPr>
      </p:pic>
      <p:pic>
        <p:nvPicPr>
          <p:cNvPr id="18" name="Graphic 17" descr="Arrow Straight">
            <a:extLst>
              <a:ext uri="{FF2B5EF4-FFF2-40B4-BE49-F238E27FC236}">
                <a16:creationId xmlns:a16="http://schemas.microsoft.com/office/drawing/2014/main" id="{A1B4066C-F00A-467B-B09A-AC727C6525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663979" y="4151920"/>
            <a:ext cx="757915" cy="757915"/>
          </a:xfrm>
          <a:prstGeom prst="rect">
            <a:avLst/>
          </a:prstGeom>
        </p:spPr>
      </p:pic>
      <p:pic>
        <p:nvPicPr>
          <p:cNvPr id="19" name="Graphic 18" descr="Arrow Straight">
            <a:extLst>
              <a:ext uri="{FF2B5EF4-FFF2-40B4-BE49-F238E27FC236}">
                <a16:creationId xmlns:a16="http://schemas.microsoft.com/office/drawing/2014/main" id="{FE60A962-6AB9-4162-B612-CA1B91AD2B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1222618" y="3799363"/>
            <a:ext cx="605438" cy="605438"/>
          </a:xfrm>
          <a:prstGeom prst="rect">
            <a:avLst/>
          </a:prstGeom>
        </p:spPr>
      </p:pic>
      <p:pic>
        <p:nvPicPr>
          <p:cNvPr id="20" name="Graphic 19" descr="Arrow Straight">
            <a:extLst>
              <a:ext uri="{FF2B5EF4-FFF2-40B4-BE49-F238E27FC236}">
                <a16:creationId xmlns:a16="http://schemas.microsoft.com/office/drawing/2014/main" id="{3F7BDA8E-C5E2-4520-B8B1-AF8BAFC1A1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999123" y="3941305"/>
            <a:ext cx="663083" cy="663083"/>
          </a:xfrm>
          <a:prstGeom prst="rect">
            <a:avLst/>
          </a:prstGeom>
        </p:spPr>
      </p:pic>
      <p:pic>
        <p:nvPicPr>
          <p:cNvPr id="21" name="Graphic 20" descr="Arrow Straight">
            <a:extLst>
              <a:ext uri="{FF2B5EF4-FFF2-40B4-BE49-F238E27FC236}">
                <a16:creationId xmlns:a16="http://schemas.microsoft.com/office/drawing/2014/main" id="{6C594DD6-0D1C-4060-9B11-6B2EA11C01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0783562" y="3881024"/>
            <a:ext cx="452469" cy="452469"/>
          </a:xfrm>
          <a:prstGeom prst="rect">
            <a:avLst/>
          </a:prstGeom>
        </p:spPr>
      </p:pic>
      <p:pic>
        <p:nvPicPr>
          <p:cNvPr id="22" name="Graphic 21" descr="Arrow Straight">
            <a:extLst>
              <a:ext uri="{FF2B5EF4-FFF2-40B4-BE49-F238E27FC236}">
                <a16:creationId xmlns:a16="http://schemas.microsoft.com/office/drawing/2014/main" id="{0079396C-6100-4B42-8D89-EB1ED48C982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11184047" y="4319448"/>
            <a:ext cx="387128" cy="38712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31CD218-D3CA-4C22-9683-AA56887099CD}"/>
              </a:ext>
            </a:extLst>
          </p:cNvPr>
          <p:cNvGrpSpPr/>
          <p:nvPr/>
        </p:nvGrpSpPr>
        <p:grpSpPr>
          <a:xfrm>
            <a:off x="10470783" y="2675411"/>
            <a:ext cx="1426528" cy="1634083"/>
            <a:chOff x="10470783" y="2769103"/>
            <a:chExt cx="1426528" cy="1634083"/>
          </a:xfrm>
        </p:grpSpPr>
        <p:pic>
          <p:nvPicPr>
            <p:cNvPr id="24" name="Graphic 23" descr="Stopwatch">
              <a:extLst>
                <a:ext uri="{FF2B5EF4-FFF2-40B4-BE49-F238E27FC236}">
                  <a16:creationId xmlns:a16="http://schemas.microsoft.com/office/drawing/2014/main" id="{4F39AC95-AB7A-43AB-96E8-998DC9EAFE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31393" y="3488786"/>
              <a:ext cx="914400" cy="9144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D2C346B-2E78-4701-A9C3-90F6D408EAD1}"/>
                </a:ext>
              </a:extLst>
            </p:cNvPr>
            <p:cNvSpPr txBox="1"/>
            <p:nvPr/>
          </p:nvSpPr>
          <p:spPr>
            <a:xfrm>
              <a:off x="10470783" y="2769103"/>
              <a:ext cx="1426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Tiempo de espera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pic>
        <p:nvPicPr>
          <p:cNvPr id="26" name="Graphic 25" descr="Burger and drink">
            <a:extLst>
              <a:ext uri="{FF2B5EF4-FFF2-40B4-BE49-F238E27FC236}">
                <a16:creationId xmlns:a16="http://schemas.microsoft.com/office/drawing/2014/main" id="{B3C5D4A7-8531-48FA-A627-B94938375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90604" y="3469576"/>
            <a:ext cx="914400" cy="914400"/>
          </a:xfrm>
          <a:prstGeom prst="rect">
            <a:avLst/>
          </a:prstGeom>
        </p:spPr>
      </p:pic>
      <p:pic>
        <p:nvPicPr>
          <p:cNvPr id="27" name="Graphic 26" descr="Burger and drink">
            <a:extLst>
              <a:ext uri="{FF2B5EF4-FFF2-40B4-BE49-F238E27FC236}">
                <a16:creationId xmlns:a16="http://schemas.microsoft.com/office/drawing/2014/main" id="{5B3F68BD-D43F-4BBF-97A7-5A82D0AEA6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1165" y="3634823"/>
            <a:ext cx="914400" cy="914400"/>
          </a:xfrm>
          <a:prstGeom prst="rect">
            <a:avLst/>
          </a:prstGeom>
        </p:spPr>
      </p:pic>
      <p:pic>
        <p:nvPicPr>
          <p:cNvPr id="28" name="Graphic 27" descr="Burger and drink">
            <a:extLst>
              <a:ext uri="{FF2B5EF4-FFF2-40B4-BE49-F238E27FC236}">
                <a16:creationId xmlns:a16="http://schemas.microsoft.com/office/drawing/2014/main" id="{9B882682-E232-4640-A31D-01F3B341F2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01165" y="3449283"/>
            <a:ext cx="914400" cy="914400"/>
          </a:xfrm>
          <a:prstGeom prst="rect">
            <a:avLst/>
          </a:prstGeom>
        </p:spPr>
      </p:pic>
      <p:pic>
        <p:nvPicPr>
          <p:cNvPr id="29" name="Graphic 28" descr="Burger and drink">
            <a:extLst>
              <a:ext uri="{FF2B5EF4-FFF2-40B4-BE49-F238E27FC236}">
                <a16:creationId xmlns:a16="http://schemas.microsoft.com/office/drawing/2014/main" id="{11BBECC2-C660-453A-BFBA-023CEF1E48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64864" y="3532666"/>
            <a:ext cx="914400" cy="914400"/>
          </a:xfrm>
          <a:prstGeom prst="rect">
            <a:avLst/>
          </a:prstGeom>
        </p:spPr>
      </p:pic>
      <p:pic>
        <p:nvPicPr>
          <p:cNvPr id="30" name="Graphic 29" descr="Burger and drink">
            <a:extLst>
              <a:ext uri="{FF2B5EF4-FFF2-40B4-BE49-F238E27FC236}">
                <a16:creationId xmlns:a16="http://schemas.microsoft.com/office/drawing/2014/main" id="{EDC34612-DFCD-4505-9263-1508BBC57D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55909" y="3408717"/>
            <a:ext cx="914400" cy="914400"/>
          </a:xfrm>
          <a:prstGeom prst="rect">
            <a:avLst/>
          </a:prstGeom>
        </p:spPr>
      </p:pic>
      <p:pic>
        <p:nvPicPr>
          <p:cNvPr id="31" name="Graphic 30" descr="Burger and drink">
            <a:extLst>
              <a:ext uri="{FF2B5EF4-FFF2-40B4-BE49-F238E27FC236}">
                <a16:creationId xmlns:a16="http://schemas.microsoft.com/office/drawing/2014/main" id="{A5858E1C-F1F3-498F-B97D-37530FD4352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1900" y="3532666"/>
            <a:ext cx="914400" cy="914400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0A419503-193A-4FFE-8651-EB7B26D7F5B8}"/>
              </a:ext>
            </a:extLst>
          </p:cNvPr>
          <p:cNvGrpSpPr/>
          <p:nvPr/>
        </p:nvGrpSpPr>
        <p:grpSpPr>
          <a:xfrm>
            <a:off x="8422298" y="3172570"/>
            <a:ext cx="1486305" cy="1119239"/>
            <a:chOff x="3171742" y="2820023"/>
            <a:chExt cx="1486305" cy="1119239"/>
          </a:xfrm>
        </p:grpSpPr>
        <p:pic>
          <p:nvPicPr>
            <p:cNvPr id="33" name="Graphic 32" descr="Group">
              <a:extLst>
                <a:ext uri="{FF2B5EF4-FFF2-40B4-BE49-F238E27FC236}">
                  <a16:creationId xmlns:a16="http://schemas.microsoft.com/office/drawing/2014/main" id="{8380FA7E-EC55-44B7-9AA2-9E3568EC2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58670" y="2820023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B71220-C622-4477-9576-C3651FE83C28}"/>
                </a:ext>
              </a:extLst>
            </p:cNvPr>
            <p:cNvSpPr txBox="1"/>
            <p:nvPr/>
          </p:nvSpPr>
          <p:spPr>
            <a:xfrm>
              <a:off x="3171742" y="3569930"/>
              <a:ext cx="1486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Comensales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248F91F-037D-41AC-B364-A67DDB20FBE1}"/>
              </a:ext>
            </a:extLst>
          </p:cNvPr>
          <p:cNvGrpSpPr/>
          <p:nvPr/>
        </p:nvGrpSpPr>
        <p:grpSpPr>
          <a:xfrm>
            <a:off x="8674966" y="4515078"/>
            <a:ext cx="914400" cy="1099066"/>
            <a:chOff x="3406462" y="4116787"/>
            <a:chExt cx="914400" cy="1099066"/>
          </a:xfrm>
        </p:grpSpPr>
        <p:pic>
          <p:nvPicPr>
            <p:cNvPr id="36" name="Graphic 35" descr="Motorcycle">
              <a:extLst>
                <a:ext uri="{FF2B5EF4-FFF2-40B4-BE49-F238E27FC236}">
                  <a16:creationId xmlns:a16="http://schemas.microsoft.com/office/drawing/2014/main" id="{D1EB0A78-7585-4F78-B037-9BA153956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06462" y="4116787"/>
              <a:ext cx="914400" cy="9144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5E1BD2A-9E8C-40C8-A9EE-665ABA7C24AE}"/>
                </a:ext>
              </a:extLst>
            </p:cNvPr>
            <p:cNvSpPr txBox="1"/>
            <p:nvPr/>
          </p:nvSpPr>
          <p:spPr>
            <a:xfrm>
              <a:off x="3475510" y="484652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>
                  <a:solidFill>
                    <a:srgbClr val="F3F4FF"/>
                  </a:solidFill>
                </a:rPr>
                <a:t>Rappi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3BFE691-3A4C-4A78-AD1D-1C16411350F6}"/>
              </a:ext>
            </a:extLst>
          </p:cNvPr>
          <p:cNvGrpSpPr/>
          <p:nvPr/>
        </p:nvGrpSpPr>
        <p:grpSpPr>
          <a:xfrm>
            <a:off x="8389013" y="1803400"/>
            <a:ext cx="1486305" cy="1119239"/>
            <a:chOff x="3171742" y="2820023"/>
            <a:chExt cx="1486305" cy="1119239"/>
          </a:xfrm>
        </p:grpSpPr>
        <p:pic>
          <p:nvPicPr>
            <p:cNvPr id="39" name="Graphic 38" descr="Group">
              <a:extLst>
                <a:ext uri="{FF2B5EF4-FFF2-40B4-BE49-F238E27FC236}">
                  <a16:creationId xmlns:a16="http://schemas.microsoft.com/office/drawing/2014/main" id="{4F35F537-8708-44FD-8186-97C7080E0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58670" y="2820023"/>
              <a:ext cx="914400" cy="9144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41E6A06-665C-40FF-A2D1-9816ED441DB1}"/>
                </a:ext>
              </a:extLst>
            </p:cNvPr>
            <p:cNvSpPr txBox="1"/>
            <p:nvPr/>
          </p:nvSpPr>
          <p:spPr>
            <a:xfrm>
              <a:off x="3171742" y="3569930"/>
              <a:ext cx="1486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Comensales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539A0EB-3F9D-4552-AACF-FD520C38B924}"/>
              </a:ext>
            </a:extLst>
          </p:cNvPr>
          <p:cNvGrpSpPr/>
          <p:nvPr/>
        </p:nvGrpSpPr>
        <p:grpSpPr>
          <a:xfrm>
            <a:off x="8027898" y="2428284"/>
            <a:ext cx="1486305" cy="1119239"/>
            <a:chOff x="3171742" y="2820023"/>
            <a:chExt cx="1486305" cy="1119239"/>
          </a:xfrm>
        </p:grpSpPr>
        <p:pic>
          <p:nvPicPr>
            <p:cNvPr id="42" name="Graphic 41" descr="Group">
              <a:extLst>
                <a:ext uri="{FF2B5EF4-FFF2-40B4-BE49-F238E27FC236}">
                  <a16:creationId xmlns:a16="http://schemas.microsoft.com/office/drawing/2014/main" id="{21FBA9E0-623C-47BD-843F-7BEACBC9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58670" y="2820023"/>
              <a:ext cx="914400" cy="914400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3EC0D31-B828-49DA-860C-5C51CD25E5ED}"/>
                </a:ext>
              </a:extLst>
            </p:cNvPr>
            <p:cNvSpPr txBox="1"/>
            <p:nvPr/>
          </p:nvSpPr>
          <p:spPr>
            <a:xfrm>
              <a:off x="3171742" y="3569930"/>
              <a:ext cx="1486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Comensales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AEA7F74-6FDE-4B1A-85EF-0052479746AD}"/>
              </a:ext>
            </a:extLst>
          </p:cNvPr>
          <p:cNvGrpSpPr/>
          <p:nvPr/>
        </p:nvGrpSpPr>
        <p:grpSpPr>
          <a:xfrm>
            <a:off x="8123095" y="5190959"/>
            <a:ext cx="914400" cy="1099066"/>
            <a:chOff x="3406462" y="4116787"/>
            <a:chExt cx="914400" cy="1099066"/>
          </a:xfrm>
        </p:grpSpPr>
        <p:pic>
          <p:nvPicPr>
            <p:cNvPr id="45" name="Graphic 44" descr="Motorcycle">
              <a:extLst>
                <a:ext uri="{FF2B5EF4-FFF2-40B4-BE49-F238E27FC236}">
                  <a16:creationId xmlns:a16="http://schemas.microsoft.com/office/drawing/2014/main" id="{74478059-EB61-433B-9F69-39EE3689D9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06462" y="4116787"/>
              <a:ext cx="914400" cy="914400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1D9E0EF-BA5C-46BA-BC73-79E43FAB07CC}"/>
                </a:ext>
              </a:extLst>
            </p:cNvPr>
            <p:cNvSpPr txBox="1"/>
            <p:nvPr/>
          </p:nvSpPr>
          <p:spPr>
            <a:xfrm>
              <a:off x="3475510" y="484652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b="1">
                  <a:solidFill>
                    <a:srgbClr val="F3F4FF"/>
                  </a:solidFill>
                </a:rPr>
                <a:t>Rappi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E5BABB8B-0A2E-4A4B-9549-4D3A40544E7E}"/>
              </a:ext>
            </a:extLst>
          </p:cNvPr>
          <p:cNvSpPr/>
          <p:nvPr/>
        </p:nvSpPr>
        <p:spPr>
          <a:xfrm>
            <a:off x="1504487" y="1992283"/>
            <a:ext cx="6056511" cy="4146377"/>
          </a:xfrm>
          <a:prstGeom prst="roundRect">
            <a:avLst/>
          </a:prstGeom>
          <a:noFill/>
          <a:ln w="28575">
            <a:solidFill>
              <a:srgbClr val="F3F4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2F7478-7998-4A03-96E2-7A81C83DE5BC}"/>
              </a:ext>
            </a:extLst>
          </p:cNvPr>
          <p:cNvSpPr txBox="1"/>
          <p:nvPr/>
        </p:nvSpPr>
        <p:spPr>
          <a:xfrm>
            <a:off x="4042507" y="622635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 err="1">
                <a:solidFill>
                  <a:srgbClr val="F3F4FF"/>
                </a:solidFill>
              </a:rPr>
              <a:t>McAlpes</a:t>
            </a:r>
            <a:endParaRPr lang="es-CO" b="1">
              <a:solidFill>
                <a:srgbClr val="F3F4FF"/>
              </a:solidFill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BAF8001-A677-473F-BFE5-2BC11642A263}"/>
              </a:ext>
            </a:extLst>
          </p:cNvPr>
          <p:cNvSpPr/>
          <p:nvPr/>
        </p:nvSpPr>
        <p:spPr>
          <a:xfrm>
            <a:off x="5166533" y="2241951"/>
            <a:ext cx="1511592" cy="327749"/>
          </a:xfrm>
          <a:prstGeom prst="roundRect">
            <a:avLst/>
          </a:prstGeom>
          <a:noFill/>
          <a:ln w="28575">
            <a:solidFill>
              <a:srgbClr val="87A0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rgbClr val="87A0F1"/>
                </a:solidFill>
              </a:rPr>
              <a:t>ABIERTO</a:t>
            </a:r>
            <a:endParaRPr lang="en-US">
              <a:solidFill>
                <a:srgbClr val="87A0F1"/>
              </a:solidFill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EB320953-AABF-4265-9CE3-10F0B693C526}"/>
              </a:ext>
            </a:extLst>
          </p:cNvPr>
          <p:cNvSpPr/>
          <p:nvPr/>
        </p:nvSpPr>
        <p:spPr>
          <a:xfrm>
            <a:off x="5166533" y="2241950"/>
            <a:ext cx="1511592" cy="327749"/>
          </a:xfrm>
          <a:prstGeom prst="roundRect">
            <a:avLst/>
          </a:prstGeom>
          <a:noFill/>
          <a:ln w="28575">
            <a:solidFill>
              <a:srgbClr val="FF9F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>
                <a:solidFill>
                  <a:srgbClr val="FF9FA1"/>
                </a:solidFill>
              </a:rPr>
              <a:t>CERRADO</a:t>
            </a:r>
            <a:endParaRPr lang="en-US">
              <a:solidFill>
                <a:srgbClr val="FF9FA1"/>
              </a:solidFill>
            </a:endParaRPr>
          </a:p>
        </p:txBody>
      </p:sp>
      <p:pic>
        <p:nvPicPr>
          <p:cNvPr id="51" name="Graphic 50" descr="Dollar">
            <a:extLst>
              <a:ext uri="{FF2B5EF4-FFF2-40B4-BE49-F238E27FC236}">
                <a16:creationId xmlns:a16="http://schemas.microsoft.com/office/drawing/2014/main" id="{39056774-9EDB-486F-80E7-1AB30CA6E9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56885" y="4606997"/>
            <a:ext cx="731618" cy="731618"/>
          </a:xfrm>
          <a:prstGeom prst="rect">
            <a:avLst/>
          </a:prstGeom>
        </p:spPr>
      </p:pic>
      <p:pic>
        <p:nvPicPr>
          <p:cNvPr id="52" name="Graphic 51" descr="Dollar">
            <a:extLst>
              <a:ext uri="{FF2B5EF4-FFF2-40B4-BE49-F238E27FC236}">
                <a16:creationId xmlns:a16="http://schemas.microsoft.com/office/drawing/2014/main" id="{CC1B4584-807C-48AE-9869-6782B1CCD4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70325" y="5022373"/>
            <a:ext cx="597558" cy="597558"/>
          </a:xfrm>
          <a:prstGeom prst="rect">
            <a:avLst/>
          </a:prstGeom>
        </p:spPr>
      </p:pic>
      <p:pic>
        <p:nvPicPr>
          <p:cNvPr id="53" name="Graphic 52" descr="Dollar">
            <a:extLst>
              <a:ext uri="{FF2B5EF4-FFF2-40B4-BE49-F238E27FC236}">
                <a16:creationId xmlns:a16="http://schemas.microsoft.com/office/drawing/2014/main" id="{E17AD045-11FC-4E74-8AE8-4FA445C92FF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2786" y="5049211"/>
            <a:ext cx="408004" cy="408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356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875 -0.12431 L 0.08372 -0.12431 C 0.04557 -0.12431 -0.00131 -0.0919 -0.00131 -0.06551 L -0.00131 -0.00672 " pathEditMode="fixed" rAng="0" ptsTypes="AAAA">
                                      <p:cBhvr>
                                        <p:cTn id="9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3" y="588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3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16784 0.00208 L 0.08281 0.00208 C 0.04466 0.00208 -0.00222 -0.01042 -0.00222 -0.0206 L -0.00222 -0.04306 " pathEditMode="fixed" rAng="0" ptsTypes="AAAA">
                                      <p:cBhvr>
                                        <p:cTn id="14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03" y="-22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3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.16784 0.17963 L 0.08411 0.17963 C 0.04661 0.17963 0.00052 0.12893 0.00052 0.08796 L 0.00052 -0.00371 " pathEditMode="fixed" rAng="0" ptsTypes="AAAA">
                                      <p:cBhvr>
                                        <p:cTn id="19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72" y="-916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3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26875 -0.13333 L 0.1388 -0.13333 C 0.0806 -0.13333 0.00898 -0.09375 0.00898 -0.06157 L 0.00898 0.01042 " pathEditMode="fixed" rAng="0" ptsTypes="AAAA">
                                      <p:cBhvr>
                                        <p:cTn id="24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95" y="717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3" presetClass="path" presetSubtype="0" accel="50000" decel="5000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0.25313 0.03518 L 0.11667 0.03518 C 0.05559 0.03518 -0.01967 0.02015 -0.01967 0.00811 L -0.01967 -0.01874 " pathEditMode="fixed" rAng="0" ptsTypes="AAAA">
                                      <p:cBhvr>
                                        <p:cTn id="29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46" y="-27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3" presetClass="path" presetSubtype="0" accel="50000" decel="5000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animMotion origin="layout" path="M 0.2707 0.1676 L 0.14192 0.1676 C 0.08424 0.1676 0.01315 0.12777 0.01315 0.09559 L 0.01315 0.0236 " pathEditMode="fixed" rAng="0" ptsTypes="AAAA">
                                      <p:cBhvr>
                                        <p:cTn id="34" dur="2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78" y="-719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1.04167E-6 1.85185E-6 L -0.28424 0.01274 " pathEditMode="fixed" rAng="0" ptsTypes="AA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45" y="1157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animMotion origin="layout" path="M -2.70833E-6 -2.96296E-6 L -0.31654 0.05463 " pathEditMode="fixed" rAng="0" ptsTypes="AA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16" y="268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3.95833E-6 2.96296E-6 L -0.26862 -0.08773 " pathEditMode="fixed" rAng="0" ptsTypes="AA">
                                      <p:cBhvr>
                                        <p:cTn id="6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98" y="-4468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1.66667E-6 -4.44444E-6 L -0.22409 0.10393 " pathEditMode="fixed" rAng="0" ptsTypes="AA">
                                      <p:cBhvr>
                                        <p:cTn id="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32" y="50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9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animMotion origin="layout" path="M 1.45833E-6 4.07407E-6 L -0.22422 -0.13959 " pathEditMode="fixed" rAng="0" ptsTypes="AA">
                                      <p:cBhvr>
                                        <p:cTn id="8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84" y="-673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7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7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47" presetClass="entr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47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10" presetClass="exit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47" presetClass="entr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xit" presetSubtype="0" repeatCount="indefinite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47" presetClass="entr" presetSubtype="0" repeatCount="indefinite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10" presetClass="exit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7" presetClass="entr" presetSubtype="0" repeatCount="indefinite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10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53" presetClass="exit" presetSubtype="3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42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6" dur="12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2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42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2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42" presetClass="exit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2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BB68B4-0966-4CC9-BF0A-5DE1CF336808}"/>
              </a:ext>
            </a:extLst>
          </p:cNvPr>
          <p:cNvSpPr/>
          <p:nvPr/>
        </p:nvSpPr>
        <p:spPr>
          <a:xfrm>
            <a:off x="551543" y="1219200"/>
            <a:ext cx="624114" cy="4731657"/>
          </a:xfrm>
          <a:prstGeom prst="rect">
            <a:avLst/>
          </a:prstGeom>
          <a:solidFill>
            <a:srgbClr val="EA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2">
            <a:extLst>
              <a:ext uri="{FF2B5EF4-FFF2-40B4-BE49-F238E27FC236}">
                <a16:creationId xmlns:a16="http://schemas.microsoft.com/office/drawing/2014/main" id="{C8C81A49-1BB5-43F9-8411-F6182BB8B9E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696652" y="1582325"/>
            <a:ext cx="229344" cy="182438"/>
            <a:chOff x="6124" y="305"/>
            <a:chExt cx="841" cy="669"/>
          </a:xfrm>
          <a:solidFill>
            <a:srgbClr val="838BC3"/>
          </a:solidFill>
        </p:grpSpPr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7A901F3B-F44A-4B87-A89F-5AEABC1B1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4" y="440"/>
              <a:ext cx="601" cy="534"/>
            </a:xfrm>
            <a:custGeom>
              <a:avLst/>
              <a:gdLst>
                <a:gd name="T0" fmla="*/ 902 w 1802"/>
                <a:gd name="T1" fmla="*/ 0 h 1602"/>
                <a:gd name="T2" fmla="*/ 2 w 1802"/>
                <a:gd name="T3" fmla="*/ 742 h 1602"/>
                <a:gd name="T4" fmla="*/ 2 w 1802"/>
                <a:gd name="T5" fmla="*/ 743 h 1602"/>
                <a:gd name="T6" fmla="*/ 2 w 1802"/>
                <a:gd name="T7" fmla="*/ 746 h 1602"/>
                <a:gd name="T8" fmla="*/ 0 w 1802"/>
                <a:gd name="T9" fmla="*/ 749 h 1602"/>
                <a:gd name="T10" fmla="*/ 0 w 1802"/>
                <a:gd name="T11" fmla="*/ 751 h 1602"/>
                <a:gd name="T12" fmla="*/ 0 w 1802"/>
                <a:gd name="T13" fmla="*/ 1501 h 1602"/>
                <a:gd name="T14" fmla="*/ 2 w 1802"/>
                <a:gd name="T15" fmla="*/ 1521 h 1602"/>
                <a:gd name="T16" fmla="*/ 16 w 1802"/>
                <a:gd name="T17" fmla="*/ 1557 h 1602"/>
                <a:gd name="T18" fmla="*/ 30 w 1802"/>
                <a:gd name="T19" fmla="*/ 1572 h 1602"/>
                <a:gd name="T20" fmla="*/ 45 w 1802"/>
                <a:gd name="T21" fmla="*/ 1586 h 1602"/>
                <a:gd name="T22" fmla="*/ 81 w 1802"/>
                <a:gd name="T23" fmla="*/ 1601 h 1602"/>
                <a:gd name="T24" fmla="*/ 100 w 1802"/>
                <a:gd name="T25" fmla="*/ 1602 h 1602"/>
                <a:gd name="T26" fmla="*/ 702 w 1802"/>
                <a:gd name="T27" fmla="*/ 1602 h 1602"/>
                <a:gd name="T28" fmla="*/ 702 w 1802"/>
                <a:gd name="T29" fmla="*/ 1001 h 1602"/>
                <a:gd name="T30" fmla="*/ 1102 w 1802"/>
                <a:gd name="T31" fmla="*/ 1001 h 1602"/>
                <a:gd name="T32" fmla="*/ 1102 w 1802"/>
                <a:gd name="T33" fmla="*/ 1602 h 1602"/>
                <a:gd name="T34" fmla="*/ 1703 w 1802"/>
                <a:gd name="T35" fmla="*/ 1602 h 1602"/>
                <a:gd name="T36" fmla="*/ 1723 w 1802"/>
                <a:gd name="T37" fmla="*/ 1601 h 1602"/>
                <a:gd name="T38" fmla="*/ 1758 w 1802"/>
                <a:gd name="T39" fmla="*/ 1586 h 1602"/>
                <a:gd name="T40" fmla="*/ 1773 w 1802"/>
                <a:gd name="T41" fmla="*/ 1572 h 1602"/>
                <a:gd name="T42" fmla="*/ 1786 w 1802"/>
                <a:gd name="T43" fmla="*/ 1557 h 1602"/>
                <a:gd name="T44" fmla="*/ 1802 w 1802"/>
                <a:gd name="T45" fmla="*/ 1521 h 1602"/>
                <a:gd name="T46" fmla="*/ 1802 w 1802"/>
                <a:gd name="T47" fmla="*/ 1501 h 1602"/>
                <a:gd name="T48" fmla="*/ 1802 w 1802"/>
                <a:gd name="T49" fmla="*/ 751 h 1602"/>
                <a:gd name="T50" fmla="*/ 1802 w 1802"/>
                <a:gd name="T51" fmla="*/ 745 h 1602"/>
                <a:gd name="T52" fmla="*/ 1801 w 1802"/>
                <a:gd name="T53" fmla="*/ 742 h 1602"/>
                <a:gd name="T54" fmla="*/ 902 w 1802"/>
                <a:gd name="T55" fmla="*/ 0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802" h="1602">
                  <a:moveTo>
                    <a:pt x="902" y="0"/>
                  </a:moveTo>
                  <a:lnTo>
                    <a:pt x="2" y="742"/>
                  </a:lnTo>
                  <a:lnTo>
                    <a:pt x="2" y="743"/>
                  </a:lnTo>
                  <a:lnTo>
                    <a:pt x="2" y="746"/>
                  </a:lnTo>
                  <a:lnTo>
                    <a:pt x="0" y="749"/>
                  </a:lnTo>
                  <a:lnTo>
                    <a:pt x="0" y="751"/>
                  </a:lnTo>
                  <a:lnTo>
                    <a:pt x="0" y="1501"/>
                  </a:lnTo>
                  <a:lnTo>
                    <a:pt x="2" y="1521"/>
                  </a:lnTo>
                  <a:lnTo>
                    <a:pt x="16" y="1557"/>
                  </a:lnTo>
                  <a:lnTo>
                    <a:pt x="30" y="1572"/>
                  </a:lnTo>
                  <a:lnTo>
                    <a:pt x="45" y="1586"/>
                  </a:lnTo>
                  <a:lnTo>
                    <a:pt x="81" y="1601"/>
                  </a:lnTo>
                  <a:lnTo>
                    <a:pt x="100" y="1602"/>
                  </a:lnTo>
                  <a:lnTo>
                    <a:pt x="702" y="1602"/>
                  </a:lnTo>
                  <a:lnTo>
                    <a:pt x="702" y="1001"/>
                  </a:lnTo>
                  <a:lnTo>
                    <a:pt x="1102" y="1001"/>
                  </a:lnTo>
                  <a:lnTo>
                    <a:pt x="1102" y="1602"/>
                  </a:lnTo>
                  <a:lnTo>
                    <a:pt x="1703" y="1602"/>
                  </a:lnTo>
                  <a:lnTo>
                    <a:pt x="1723" y="1601"/>
                  </a:lnTo>
                  <a:lnTo>
                    <a:pt x="1758" y="1586"/>
                  </a:lnTo>
                  <a:lnTo>
                    <a:pt x="1773" y="1572"/>
                  </a:lnTo>
                  <a:lnTo>
                    <a:pt x="1786" y="1557"/>
                  </a:lnTo>
                  <a:lnTo>
                    <a:pt x="1802" y="1521"/>
                  </a:lnTo>
                  <a:lnTo>
                    <a:pt x="1802" y="1501"/>
                  </a:lnTo>
                  <a:lnTo>
                    <a:pt x="1802" y="751"/>
                  </a:lnTo>
                  <a:lnTo>
                    <a:pt x="1802" y="745"/>
                  </a:lnTo>
                  <a:lnTo>
                    <a:pt x="1801" y="742"/>
                  </a:lnTo>
                  <a:lnTo>
                    <a:pt x="90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23D23466-54E2-4FD4-9EF2-DFC543B64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" y="305"/>
              <a:ext cx="841" cy="394"/>
            </a:xfrm>
            <a:custGeom>
              <a:avLst/>
              <a:gdLst>
                <a:gd name="T0" fmla="*/ 2505 w 2522"/>
                <a:gd name="T1" fmla="*/ 978 h 1181"/>
                <a:gd name="T2" fmla="*/ 2162 w 2522"/>
                <a:gd name="T3" fmla="*/ 694 h 1181"/>
                <a:gd name="T4" fmla="*/ 2162 w 2522"/>
                <a:gd name="T5" fmla="*/ 54 h 1181"/>
                <a:gd name="T6" fmla="*/ 2162 w 2522"/>
                <a:gd name="T7" fmla="*/ 44 h 1181"/>
                <a:gd name="T8" fmla="*/ 2155 w 2522"/>
                <a:gd name="T9" fmla="*/ 26 h 1181"/>
                <a:gd name="T10" fmla="*/ 2149 w 2522"/>
                <a:gd name="T11" fmla="*/ 18 h 1181"/>
                <a:gd name="T12" fmla="*/ 2141 w 2522"/>
                <a:gd name="T13" fmla="*/ 13 h 1181"/>
                <a:gd name="T14" fmla="*/ 2123 w 2522"/>
                <a:gd name="T15" fmla="*/ 5 h 1181"/>
                <a:gd name="T16" fmla="*/ 2113 w 2522"/>
                <a:gd name="T17" fmla="*/ 5 h 1181"/>
                <a:gd name="T18" fmla="*/ 1812 w 2522"/>
                <a:gd name="T19" fmla="*/ 5 h 1181"/>
                <a:gd name="T20" fmla="*/ 1802 w 2522"/>
                <a:gd name="T21" fmla="*/ 5 h 1181"/>
                <a:gd name="T22" fmla="*/ 1783 w 2522"/>
                <a:gd name="T23" fmla="*/ 13 h 1181"/>
                <a:gd name="T24" fmla="*/ 1776 w 2522"/>
                <a:gd name="T25" fmla="*/ 18 h 1181"/>
                <a:gd name="T26" fmla="*/ 1770 w 2522"/>
                <a:gd name="T27" fmla="*/ 26 h 1181"/>
                <a:gd name="T28" fmla="*/ 1763 w 2522"/>
                <a:gd name="T29" fmla="*/ 44 h 1181"/>
                <a:gd name="T30" fmla="*/ 1762 w 2522"/>
                <a:gd name="T31" fmla="*/ 54 h 1181"/>
                <a:gd name="T32" fmla="*/ 1762 w 2522"/>
                <a:gd name="T33" fmla="*/ 360 h 1181"/>
                <a:gd name="T34" fmla="*/ 1380 w 2522"/>
                <a:gd name="T35" fmla="*/ 41 h 1181"/>
                <a:gd name="T36" fmla="*/ 1354 w 2522"/>
                <a:gd name="T37" fmla="*/ 23 h 1181"/>
                <a:gd name="T38" fmla="*/ 1295 w 2522"/>
                <a:gd name="T39" fmla="*/ 1 h 1181"/>
                <a:gd name="T40" fmla="*/ 1262 w 2522"/>
                <a:gd name="T41" fmla="*/ 0 h 1181"/>
                <a:gd name="T42" fmla="*/ 1227 w 2522"/>
                <a:gd name="T43" fmla="*/ 1 h 1181"/>
                <a:gd name="T44" fmla="*/ 1168 w 2522"/>
                <a:gd name="T45" fmla="*/ 23 h 1181"/>
                <a:gd name="T46" fmla="*/ 1142 w 2522"/>
                <a:gd name="T47" fmla="*/ 41 h 1181"/>
                <a:gd name="T48" fmla="*/ 17 w 2522"/>
                <a:gd name="T49" fmla="*/ 978 h 1181"/>
                <a:gd name="T50" fmla="*/ 10 w 2522"/>
                <a:gd name="T51" fmla="*/ 985 h 1181"/>
                <a:gd name="T52" fmla="*/ 1 w 2522"/>
                <a:gd name="T53" fmla="*/ 1001 h 1181"/>
                <a:gd name="T54" fmla="*/ 0 w 2522"/>
                <a:gd name="T55" fmla="*/ 1012 h 1181"/>
                <a:gd name="T56" fmla="*/ 0 w 2522"/>
                <a:gd name="T57" fmla="*/ 1023 h 1181"/>
                <a:gd name="T58" fmla="*/ 6 w 2522"/>
                <a:gd name="T59" fmla="*/ 1040 h 1181"/>
                <a:gd name="T60" fmla="*/ 12 w 2522"/>
                <a:gd name="T61" fmla="*/ 1048 h 1181"/>
                <a:gd name="T62" fmla="*/ 108 w 2522"/>
                <a:gd name="T63" fmla="*/ 1164 h 1181"/>
                <a:gd name="T64" fmla="*/ 122 w 2522"/>
                <a:gd name="T65" fmla="*/ 1177 h 1181"/>
                <a:gd name="T66" fmla="*/ 141 w 2522"/>
                <a:gd name="T67" fmla="*/ 1181 h 1181"/>
                <a:gd name="T68" fmla="*/ 160 w 2522"/>
                <a:gd name="T69" fmla="*/ 1181 h 1181"/>
                <a:gd name="T70" fmla="*/ 179 w 2522"/>
                <a:gd name="T71" fmla="*/ 1171 h 1181"/>
                <a:gd name="T72" fmla="*/ 1262 w 2522"/>
                <a:gd name="T73" fmla="*/ 268 h 1181"/>
                <a:gd name="T74" fmla="*/ 2344 w 2522"/>
                <a:gd name="T75" fmla="*/ 1171 h 1181"/>
                <a:gd name="T76" fmla="*/ 2358 w 2522"/>
                <a:gd name="T77" fmla="*/ 1180 h 1181"/>
                <a:gd name="T78" fmla="*/ 2377 w 2522"/>
                <a:gd name="T79" fmla="*/ 1181 h 1181"/>
                <a:gd name="T80" fmla="*/ 2383 w 2522"/>
                <a:gd name="T81" fmla="*/ 1181 h 1181"/>
                <a:gd name="T82" fmla="*/ 2401 w 2522"/>
                <a:gd name="T83" fmla="*/ 1177 h 1181"/>
                <a:gd name="T84" fmla="*/ 2414 w 2522"/>
                <a:gd name="T85" fmla="*/ 1164 h 1181"/>
                <a:gd name="T86" fmla="*/ 2512 w 2522"/>
                <a:gd name="T87" fmla="*/ 1048 h 1181"/>
                <a:gd name="T88" fmla="*/ 2518 w 2522"/>
                <a:gd name="T89" fmla="*/ 1040 h 1181"/>
                <a:gd name="T90" fmla="*/ 2522 w 2522"/>
                <a:gd name="T91" fmla="*/ 1023 h 1181"/>
                <a:gd name="T92" fmla="*/ 2522 w 2522"/>
                <a:gd name="T93" fmla="*/ 1012 h 1181"/>
                <a:gd name="T94" fmla="*/ 2521 w 2522"/>
                <a:gd name="T95" fmla="*/ 1001 h 1181"/>
                <a:gd name="T96" fmla="*/ 2512 w 2522"/>
                <a:gd name="T97" fmla="*/ 985 h 1181"/>
                <a:gd name="T98" fmla="*/ 2505 w 2522"/>
                <a:gd name="T99" fmla="*/ 978 h 1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522" h="1181">
                  <a:moveTo>
                    <a:pt x="2505" y="978"/>
                  </a:moveTo>
                  <a:lnTo>
                    <a:pt x="2162" y="694"/>
                  </a:lnTo>
                  <a:lnTo>
                    <a:pt x="2162" y="54"/>
                  </a:lnTo>
                  <a:lnTo>
                    <a:pt x="2162" y="44"/>
                  </a:lnTo>
                  <a:lnTo>
                    <a:pt x="2155" y="26"/>
                  </a:lnTo>
                  <a:lnTo>
                    <a:pt x="2149" y="18"/>
                  </a:lnTo>
                  <a:lnTo>
                    <a:pt x="2141" y="13"/>
                  </a:lnTo>
                  <a:lnTo>
                    <a:pt x="2123" y="5"/>
                  </a:lnTo>
                  <a:lnTo>
                    <a:pt x="2113" y="5"/>
                  </a:lnTo>
                  <a:lnTo>
                    <a:pt x="1812" y="5"/>
                  </a:lnTo>
                  <a:lnTo>
                    <a:pt x="1802" y="5"/>
                  </a:lnTo>
                  <a:lnTo>
                    <a:pt x="1783" y="13"/>
                  </a:lnTo>
                  <a:lnTo>
                    <a:pt x="1776" y="18"/>
                  </a:lnTo>
                  <a:lnTo>
                    <a:pt x="1770" y="26"/>
                  </a:lnTo>
                  <a:lnTo>
                    <a:pt x="1763" y="44"/>
                  </a:lnTo>
                  <a:lnTo>
                    <a:pt x="1762" y="54"/>
                  </a:lnTo>
                  <a:lnTo>
                    <a:pt x="1762" y="360"/>
                  </a:lnTo>
                  <a:lnTo>
                    <a:pt x="1380" y="41"/>
                  </a:lnTo>
                  <a:lnTo>
                    <a:pt x="1354" y="23"/>
                  </a:lnTo>
                  <a:lnTo>
                    <a:pt x="1295" y="1"/>
                  </a:lnTo>
                  <a:lnTo>
                    <a:pt x="1262" y="0"/>
                  </a:lnTo>
                  <a:lnTo>
                    <a:pt x="1227" y="1"/>
                  </a:lnTo>
                  <a:lnTo>
                    <a:pt x="1168" y="23"/>
                  </a:lnTo>
                  <a:lnTo>
                    <a:pt x="1142" y="41"/>
                  </a:lnTo>
                  <a:lnTo>
                    <a:pt x="17" y="978"/>
                  </a:lnTo>
                  <a:lnTo>
                    <a:pt x="10" y="985"/>
                  </a:lnTo>
                  <a:lnTo>
                    <a:pt x="1" y="1001"/>
                  </a:lnTo>
                  <a:lnTo>
                    <a:pt x="0" y="1012"/>
                  </a:lnTo>
                  <a:lnTo>
                    <a:pt x="0" y="1023"/>
                  </a:lnTo>
                  <a:lnTo>
                    <a:pt x="6" y="1040"/>
                  </a:lnTo>
                  <a:lnTo>
                    <a:pt x="12" y="1048"/>
                  </a:lnTo>
                  <a:lnTo>
                    <a:pt x="108" y="1164"/>
                  </a:lnTo>
                  <a:lnTo>
                    <a:pt x="122" y="1177"/>
                  </a:lnTo>
                  <a:lnTo>
                    <a:pt x="141" y="1181"/>
                  </a:lnTo>
                  <a:lnTo>
                    <a:pt x="160" y="1181"/>
                  </a:lnTo>
                  <a:lnTo>
                    <a:pt x="179" y="1171"/>
                  </a:lnTo>
                  <a:lnTo>
                    <a:pt x="1262" y="268"/>
                  </a:lnTo>
                  <a:lnTo>
                    <a:pt x="2344" y="1171"/>
                  </a:lnTo>
                  <a:lnTo>
                    <a:pt x="2358" y="1180"/>
                  </a:lnTo>
                  <a:lnTo>
                    <a:pt x="2377" y="1181"/>
                  </a:lnTo>
                  <a:lnTo>
                    <a:pt x="2383" y="1181"/>
                  </a:lnTo>
                  <a:lnTo>
                    <a:pt x="2401" y="1177"/>
                  </a:lnTo>
                  <a:lnTo>
                    <a:pt x="2414" y="1164"/>
                  </a:lnTo>
                  <a:lnTo>
                    <a:pt x="2512" y="1048"/>
                  </a:lnTo>
                  <a:lnTo>
                    <a:pt x="2518" y="1040"/>
                  </a:lnTo>
                  <a:lnTo>
                    <a:pt x="2522" y="1023"/>
                  </a:lnTo>
                  <a:lnTo>
                    <a:pt x="2522" y="1012"/>
                  </a:lnTo>
                  <a:lnTo>
                    <a:pt x="2521" y="1001"/>
                  </a:lnTo>
                  <a:lnTo>
                    <a:pt x="2512" y="985"/>
                  </a:lnTo>
                  <a:lnTo>
                    <a:pt x="2505" y="9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6" name="Graphic 5" descr="Bar chart">
            <a:extLst>
              <a:ext uri="{FF2B5EF4-FFF2-40B4-BE49-F238E27FC236}">
                <a16:creationId xmlns:a16="http://schemas.microsoft.com/office/drawing/2014/main" id="{D35A621D-93E0-4CF0-944B-5557A994D7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7609" y="2196561"/>
            <a:ext cx="362989" cy="362989"/>
          </a:xfrm>
          <a:prstGeom prst="rect">
            <a:avLst/>
          </a:prstGeom>
        </p:spPr>
      </p:pic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57B0C03C-F920-4D34-8D16-076846438E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6994" y="2881676"/>
            <a:ext cx="246215" cy="246215"/>
          </a:xfrm>
          <a:prstGeom prst="rect">
            <a:avLst/>
          </a:prstGeom>
        </p:spPr>
      </p:pic>
      <p:pic>
        <p:nvPicPr>
          <p:cNvPr id="8" name="Graphic 7" descr="Decision chart">
            <a:extLst>
              <a:ext uri="{FF2B5EF4-FFF2-40B4-BE49-F238E27FC236}">
                <a16:creationId xmlns:a16="http://schemas.microsoft.com/office/drawing/2014/main" id="{6135DFC8-8E5B-4204-820B-12EDD74C1F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02194" y="3450017"/>
            <a:ext cx="373953" cy="373953"/>
          </a:xfrm>
          <a:prstGeom prst="rect">
            <a:avLst/>
          </a:prstGeom>
        </p:spPr>
      </p:pic>
      <p:pic>
        <p:nvPicPr>
          <p:cNvPr id="9" name="Graphic 8" descr="Research">
            <a:extLst>
              <a:ext uri="{FF2B5EF4-FFF2-40B4-BE49-F238E27FC236}">
                <a16:creationId xmlns:a16="http://schemas.microsoft.com/office/drawing/2014/main" id="{4C7FC4D2-F1FE-4C46-8152-7D87B930BE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85611" y="4146096"/>
            <a:ext cx="383360" cy="383360"/>
          </a:xfrm>
          <a:prstGeom prst="rect">
            <a:avLst/>
          </a:prstGeom>
        </p:spPr>
      </p:pic>
      <p:pic>
        <p:nvPicPr>
          <p:cNvPr id="10" name="Graphic 9" descr="Thumbs up sign">
            <a:extLst>
              <a:ext uri="{FF2B5EF4-FFF2-40B4-BE49-F238E27FC236}">
                <a16:creationId xmlns:a16="http://schemas.microsoft.com/office/drawing/2014/main" id="{5C3C7F1E-D315-4F95-A68A-9357745DEB9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78749" y="4851582"/>
            <a:ext cx="373953" cy="373953"/>
          </a:xfrm>
          <a:prstGeom prst="rect">
            <a:avLst/>
          </a:prstGeom>
        </p:spPr>
      </p:pic>
      <p:pic>
        <p:nvPicPr>
          <p:cNvPr id="11" name="Graphic 10" descr="Checklist RTL">
            <a:extLst>
              <a:ext uri="{FF2B5EF4-FFF2-40B4-BE49-F238E27FC236}">
                <a16:creationId xmlns:a16="http://schemas.microsoft.com/office/drawing/2014/main" id="{9EA291B5-174C-4D7E-9803-11BCCACB571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68814" y="5547661"/>
            <a:ext cx="403196" cy="403196"/>
          </a:xfrm>
          <a:prstGeom prst="rect">
            <a:avLst/>
          </a:prstGeom>
        </p:spPr>
      </p:pic>
      <p:sp>
        <p:nvSpPr>
          <p:cNvPr id="13" name="직사각형 86">
            <a:extLst>
              <a:ext uri="{FF2B5EF4-FFF2-40B4-BE49-F238E27FC236}">
                <a16:creationId xmlns:a16="http://schemas.microsoft.com/office/drawing/2014/main" id="{5D58B87A-992F-4737-B460-D5B324D292CC}"/>
              </a:ext>
            </a:extLst>
          </p:cNvPr>
          <p:cNvSpPr/>
          <p:nvPr/>
        </p:nvSpPr>
        <p:spPr>
          <a:xfrm>
            <a:off x="2037609" y="1330468"/>
            <a:ext cx="558870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Estado actual de la compañía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직사각형 86">
            <a:extLst>
              <a:ext uri="{FF2B5EF4-FFF2-40B4-BE49-F238E27FC236}">
                <a16:creationId xmlns:a16="http://schemas.microsoft.com/office/drawing/2014/main" id="{7D2D5DA5-34CA-4314-BA8D-4740949C117C}"/>
              </a:ext>
            </a:extLst>
          </p:cNvPr>
          <p:cNvSpPr/>
          <p:nvPr/>
        </p:nvSpPr>
        <p:spPr>
          <a:xfrm>
            <a:off x="2444140" y="2028443"/>
            <a:ext cx="558870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Análisis de datos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직사각형 86">
            <a:extLst>
              <a:ext uri="{FF2B5EF4-FFF2-40B4-BE49-F238E27FC236}">
                <a16:creationId xmlns:a16="http://schemas.microsoft.com/office/drawing/2014/main" id="{7DB88D40-111F-474C-8B9C-0575847BF0B5}"/>
              </a:ext>
            </a:extLst>
          </p:cNvPr>
          <p:cNvSpPr/>
          <p:nvPr/>
        </p:nvSpPr>
        <p:spPr>
          <a:xfrm>
            <a:off x="2948650" y="2668362"/>
            <a:ext cx="558870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Presentación del modelo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직사각형 86">
            <a:extLst>
              <a:ext uri="{FF2B5EF4-FFF2-40B4-BE49-F238E27FC236}">
                <a16:creationId xmlns:a16="http://schemas.microsoft.com/office/drawing/2014/main" id="{2E8A475A-7B14-4B6E-AFC7-268BC3471B49}"/>
              </a:ext>
            </a:extLst>
          </p:cNvPr>
          <p:cNvSpPr/>
          <p:nvPr/>
        </p:nvSpPr>
        <p:spPr>
          <a:xfrm>
            <a:off x="3385611" y="3351823"/>
            <a:ext cx="558870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Posibles soluciones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직사각형 86">
            <a:extLst>
              <a:ext uri="{FF2B5EF4-FFF2-40B4-BE49-F238E27FC236}">
                <a16:creationId xmlns:a16="http://schemas.microsoft.com/office/drawing/2014/main" id="{CD1B3BE3-8EF4-4EA1-B2DE-4BB5589456A9}"/>
              </a:ext>
            </a:extLst>
          </p:cNvPr>
          <p:cNvSpPr/>
          <p:nvPr/>
        </p:nvSpPr>
        <p:spPr>
          <a:xfrm>
            <a:off x="3878749" y="4035284"/>
            <a:ext cx="558870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Análisis de Resultados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8" name="직사각형 86">
            <a:extLst>
              <a:ext uri="{FF2B5EF4-FFF2-40B4-BE49-F238E27FC236}">
                <a16:creationId xmlns:a16="http://schemas.microsoft.com/office/drawing/2014/main" id="{6EF82EF1-12B1-4837-A6CB-4AA94F472BFE}"/>
              </a:ext>
            </a:extLst>
          </p:cNvPr>
          <p:cNvSpPr/>
          <p:nvPr/>
        </p:nvSpPr>
        <p:spPr>
          <a:xfrm>
            <a:off x="4368814" y="4718745"/>
            <a:ext cx="558870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Recomendaciones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직사각형 86">
            <a:extLst>
              <a:ext uri="{FF2B5EF4-FFF2-40B4-BE49-F238E27FC236}">
                <a16:creationId xmlns:a16="http://schemas.microsoft.com/office/drawing/2014/main" id="{775205E5-E9ED-484C-B01D-B69483F89D49}"/>
              </a:ext>
            </a:extLst>
          </p:cNvPr>
          <p:cNvSpPr/>
          <p:nvPr/>
        </p:nvSpPr>
        <p:spPr>
          <a:xfrm>
            <a:off x="4934871" y="5402206"/>
            <a:ext cx="5588709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CO" altLang="ko-KR" sz="2400" b="1">
                <a:solidFill>
                  <a:schemeClr val="tx1">
                    <a:lumMod val="65000"/>
                    <a:lumOff val="35000"/>
                  </a:schemeClr>
                </a:solidFill>
              </a:rPr>
              <a:t>Conclusiones</a:t>
            </a:r>
            <a:endParaRPr lang="ko-KR" altLang="en-US" sz="12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520161"/>
      </p:ext>
    </p:extLst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32">
            <a:extLst>
              <a:ext uri="{FF2B5EF4-FFF2-40B4-BE49-F238E27FC236}">
                <a16:creationId xmlns:a16="http://schemas.microsoft.com/office/drawing/2014/main" id="{593B244A-B334-4E70-BA3E-58227978A46D}"/>
              </a:ext>
            </a:extLst>
          </p:cNvPr>
          <p:cNvSpPr/>
          <p:nvPr/>
        </p:nvSpPr>
        <p:spPr>
          <a:xfrm>
            <a:off x="883333" y="1970625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3" name="타원 32">
            <a:extLst>
              <a:ext uri="{FF2B5EF4-FFF2-40B4-BE49-F238E27FC236}">
                <a16:creationId xmlns:a16="http://schemas.microsoft.com/office/drawing/2014/main" id="{E8576EFA-EF54-42DA-B2A8-6DDD1B76785B}"/>
              </a:ext>
            </a:extLst>
          </p:cNvPr>
          <p:cNvSpPr/>
          <p:nvPr/>
        </p:nvSpPr>
        <p:spPr>
          <a:xfrm>
            <a:off x="883333" y="2643725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3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" name="타원 32">
            <a:extLst>
              <a:ext uri="{FF2B5EF4-FFF2-40B4-BE49-F238E27FC236}">
                <a16:creationId xmlns:a16="http://schemas.microsoft.com/office/drawing/2014/main" id="{41989813-71C4-47AA-BFAB-5668264B9FC9}"/>
              </a:ext>
            </a:extLst>
          </p:cNvPr>
          <p:cNvSpPr/>
          <p:nvPr/>
        </p:nvSpPr>
        <p:spPr>
          <a:xfrm>
            <a:off x="883333" y="3939262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" name="타원 32">
            <a:extLst>
              <a:ext uri="{FF2B5EF4-FFF2-40B4-BE49-F238E27FC236}">
                <a16:creationId xmlns:a16="http://schemas.microsoft.com/office/drawing/2014/main" id="{C1824F97-57A5-4B2F-AD47-489FAB3C26EC}"/>
              </a:ext>
            </a:extLst>
          </p:cNvPr>
          <p:cNvSpPr/>
          <p:nvPr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7" name="타원 32">
            <a:extLst>
              <a:ext uri="{FF2B5EF4-FFF2-40B4-BE49-F238E27FC236}">
                <a16:creationId xmlns:a16="http://schemas.microsoft.com/office/drawing/2014/main" id="{C66D23A6-AE27-47A2-868A-E1F807D4F270}"/>
              </a:ext>
            </a:extLst>
          </p:cNvPr>
          <p:cNvSpPr/>
          <p:nvPr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0C83A14-8814-41D7-9B8D-B0A1E280F6D7}"/>
              </a:ext>
            </a:extLst>
          </p:cNvPr>
          <p:cNvGrpSpPr/>
          <p:nvPr/>
        </p:nvGrpSpPr>
        <p:grpSpPr>
          <a:xfrm>
            <a:off x="5043269" y="2271699"/>
            <a:ext cx="2935646" cy="3361571"/>
            <a:chOff x="5043269" y="2271699"/>
            <a:chExt cx="2935646" cy="3361571"/>
          </a:xfrm>
        </p:grpSpPr>
        <p:grpSp>
          <p:nvGrpSpPr>
            <p:cNvPr id="10" name="그룹 50">
              <a:extLst>
                <a:ext uri="{FF2B5EF4-FFF2-40B4-BE49-F238E27FC236}">
                  <a16:creationId xmlns:a16="http://schemas.microsoft.com/office/drawing/2014/main" id="{795444F3-6628-4B09-BBD7-F10702648907}"/>
                </a:ext>
              </a:extLst>
            </p:cNvPr>
            <p:cNvGrpSpPr/>
            <p:nvPr/>
          </p:nvGrpSpPr>
          <p:grpSpPr>
            <a:xfrm rot="19800000">
              <a:off x="5290164" y="2320915"/>
              <a:ext cx="2688751" cy="3312355"/>
              <a:chOff x="4873279" y="2183570"/>
              <a:chExt cx="2688751" cy="3312355"/>
            </a:xfrm>
          </p:grpSpPr>
          <p:sp>
            <p:nvSpPr>
              <p:cNvPr id="16" name="원호 56">
                <a:extLst>
                  <a:ext uri="{FF2B5EF4-FFF2-40B4-BE49-F238E27FC236}">
                    <a16:creationId xmlns:a16="http://schemas.microsoft.com/office/drawing/2014/main" id="{BA14BA5E-CE7D-4AF3-BBF6-E5CE9808C0DA}"/>
                  </a:ext>
                </a:extLst>
              </p:cNvPr>
              <p:cNvSpPr/>
              <p:nvPr/>
            </p:nvSpPr>
            <p:spPr>
              <a:xfrm rot="19800000">
                <a:off x="4873279" y="2183570"/>
                <a:ext cx="2688751" cy="2688751"/>
              </a:xfrm>
              <a:prstGeom prst="arc">
                <a:avLst>
                  <a:gd name="adj1" fmla="val 16498352"/>
                  <a:gd name="adj2" fmla="val 5414193"/>
                </a:avLst>
              </a:prstGeom>
              <a:noFill/>
              <a:ln w="25400">
                <a:solidFill>
                  <a:srgbClr val="FF898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7" name="직선 연결선 57">
                <a:extLst>
                  <a:ext uri="{FF2B5EF4-FFF2-40B4-BE49-F238E27FC236}">
                    <a16:creationId xmlns:a16="http://schemas.microsoft.com/office/drawing/2014/main" id="{A4ED08C2-0B7B-44FA-A239-6CED10E6FC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FF89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원호 52">
              <a:extLst>
                <a:ext uri="{FF2B5EF4-FFF2-40B4-BE49-F238E27FC236}">
                  <a16:creationId xmlns:a16="http://schemas.microsoft.com/office/drawing/2014/main" id="{5CCD31B9-5C5F-4DD2-BA9F-DFA74FB500DA}"/>
                </a:ext>
              </a:extLst>
            </p:cNvPr>
            <p:cNvSpPr/>
            <p:nvPr/>
          </p:nvSpPr>
          <p:spPr>
            <a:xfrm rot="18000000">
              <a:off x="5043269" y="2271699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FF898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BFA919-ABAD-42EC-9950-D3DE9D3B6ABE}"/>
              </a:ext>
            </a:extLst>
          </p:cNvPr>
          <p:cNvGrpSpPr/>
          <p:nvPr/>
        </p:nvGrpSpPr>
        <p:grpSpPr>
          <a:xfrm>
            <a:off x="4978361" y="1780860"/>
            <a:ext cx="2932023" cy="3355306"/>
            <a:chOff x="4978361" y="1780860"/>
            <a:chExt cx="2932023" cy="3355306"/>
          </a:xfrm>
        </p:grpSpPr>
        <p:grpSp>
          <p:nvGrpSpPr>
            <p:cNvPr id="11" name="그룹 51">
              <a:extLst>
                <a:ext uri="{FF2B5EF4-FFF2-40B4-BE49-F238E27FC236}">
                  <a16:creationId xmlns:a16="http://schemas.microsoft.com/office/drawing/2014/main" id="{93C5AFFC-5294-4B5B-AC09-894D1E3EB142}"/>
                </a:ext>
              </a:extLst>
            </p:cNvPr>
            <p:cNvGrpSpPr/>
            <p:nvPr/>
          </p:nvGrpSpPr>
          <p:grpSpPr>
            <a:xfrm rot="9000000">
              <a:off x="4978361" y="1780860"/>
              <a:ext cx="2688751" cy="3312355"/>
              <a:chOff x="4873278" y="2183570"/>
              <a:chExt cx="2688751" cy="3312355"/>
            </a:xfrm>
          </p:grpSpPr>
          <p:sp>
            <p:nvSpPr>
              <p:cNvPr id="14" name="원호 54">
                <a:extLst>
                  <a:ext uri="{FF2B5EF4-FFF2-40B4-BE49-F238E27FC236}">
                    <a16:creationId xmlns:a16="http://schemas.microsoft.com/office/drawing/2014/main" id="{1CFEB521-3D56-463C-AC80-3B045ACAEB6E}"/>
                  </a:ext>
                </a:extLst>
              </p:cNvPr>
              <p:cNvSpPr/>
              <p:nvPr/>
            </p:nvSpPr>
            <p:spPr>
              <a:xfrm rot="19800000">
                <a:off x="4873278" y="2183570"/>
                <a:ext cx="2688751" cy="2688751"/>
              </a:xfrm>
              <a:prstGeom prst="arc">
                <a:avLst>
                  <a:gd name="adj1" fmla="val 16511169"/>
                  <a:gd name="adj2" fmla="val 5414193"/>
                </a:avLst>
              </a:prstGeom>
              <a:noFill/>
              <a:ln w="25400">
                <a:solidFill>
                  <a:srgbClr val="6383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5" name="직선 연결선 55">
                <a:extLst>
                  <a:ext uri="{FF2B5EF4-FFF2-40B4-BE49-F238E27FC236}">
                    <a16:creationId xmlns:a16="http://schemas.microsoft.com/office/drawing/2014/main" id="{AF897C07-496A-47D9-B048-3A910AA3251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74878" y="4689995"/>
                <a:ext cx="459372" cy="805930"/>
              </a:xfrm>
              <a:prstGeom prst="line">
                <a:avLst/>
              </a:prstGeom>
              <a:ln w="25400">
                <a:solidFill>
                  <a:srgbClr val="6383E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원호 53">
              <a:extLst>
                <a:ext uri="{FF2B5EF4-FFF2-40B4-BE49-F238E27FC236}">
                  <a16:creationId xmlns:a16="http://schemas.microsoft.com/office/drawing/2014/main" id="{63347F37-10CF-4B22-819C-A18BF1C99838}"/>
                </a:ext>
              </a:extLst>
            </p:cNvPr>
            <p:cNvSpPr/>
            <p:nvPr/>
          </p:nvSpPr>
          <p:spPr>
            <a:xfrm rot="7200000">
              <a:off x="5039653" y="2265435"/>
              <a:ext cx="2870731" cy="2870731"/>
            </a:xfrm>
            <a:prstGeom prst="arc">
              <a:avLst>
                <a:gd name="adj1" fmla="val 16498352"/>
                <a:gd name="adj2" fmla="val 5133702"/>
              </a:avLst>
            </a:prstGeom>
            <a:noFill/>
            <a:ln w="25400">
              <a:solidFill>
                <a:srgbClr val="6383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직사각형 58">
            <a:extLst>
              <a:ext uri="{FF2B5EF4-FFF2-40B4-BE49-F238E27FC236}">
                <a16:creationId xmlns:a16="http://schemas.microsoft.com/office/drawing/2014/main" id="{4097D7AA-E708-49EB-8DC1-E41958AA8EC0}"/>
              </a:ext>
            </a:extLst>
          </p:cNvPr>
          <p:cNvSpPr/>
          <p:nvPr/>
        </p:nvSpPr>
        <p:spPr>
          <a:xfrm>
            <a:off x="1849783" y="2320784"/>
            <a:ext cx="2530372" cy="1210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>
                <a:solidFill>
                  <a:srgbClr val="6383EC"/>
                </a:solidFill>
              </a:rPr>
              <a:t>Local Calle 82</a:t>
            </a:r>
          </a:p>
          <a:p>
            <a:pPr algn="r">
              <a:lnSpc>
                <a:spcPct val="150000"/>
              </a:lnSpc>
            </a:pPr>
            <a:r>
              <a:rPr lang="es-CO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La consultoría se concentra en la problemática del local calle 82 de </a:t>
            </a:r>
            <a:r>
              <a:rPr lang="es-CO" altLang="ko-KR" sz="1200" err="1">
                <a:solidFill>
                  <a:prstClr val="black">
                    <a:lumMod val="65000"/>
                    <a:lumOff val="35000"/>
                  </a:prstClr>
                </a:solidFill>
              </a:rPr>
              <a:t>McAlpes</a:t>
            </a:r>
            <a:r>
              <a:rPr lang="es-CO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lang="ko-KR" altLang="en-US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6" name="직사각형 66">
            <a:extLst>
              <a:ext uri="{FF2B5EF4-FFF2-40B4-BE49-F238E27FC236}">
                <a16:creationId xmlns:a16="http://schemas.microsoft.com/office/drawing/2014/main" id="{9DF83F9F-38CF-49CE-8B7A-D1CA06A419DC}"/>
              </a:ext>
            </a:extLst>
          </p:cNvPr>
          <p:cNvSpPr/>
          <p:nvPr/>
        </p:nvSpPr>
        <p:spPr>
          <a:xfrm>
            <a:off x="8601638" y="4661327"/>
            <a:ext cx="2530372" cy="933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>
                <a:solidFill>
                  <a:srgbClr val="FF898C"/>
                </a:solidFill>
              </a:rPr>
              <a:t>Calidad</a:t>
            </a:r>
          </a:p>
          <a:p>
            <a:pPr>
              <a:lnSpc>
                <a:spcPct val="150000"/>
              </a:lnSpc>
            </a:pPr>
            <a:r>
              <a:rPr lang="es-CO" altLang="ko-KR" sz="1200" err="1">
                <a:solidFill>
                  <a:prstClr val="black">
                    <a:lumMod val="65000"/>
                    <a:lumOff val="35000"/>
                  </a:prstClr>
                </a:solidFill>
              </a:rPr>
              <a:t>McAlpes</a:t>
            </a:r>
            <a:r>
              <a:rPr lang="es-CO" altLang="ko-KR" sz="1200">
                <a:solidFill>
                  <a:prstClr val="black">
                    <a:lumMod val="65000"/>
                    <a:lumOff val="35000"/>
                  </a:prstClr>
                </a:solidFill>
              </a:rPr>
              <a:t> es reconocido por la  calidad de sus hamburguesas.</a:t>
            </a:r>
            <a:endParaRPr lang="ko-KR" altLang="en-US" sz="9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3E68E66-7E29-4B74-98DA-FC2F0E0679F0}"/>
              </a:ext>
            </a:extLst>
          </p:cNvPr>
          <p:cNvGrpSpPr/>
          <p:nvPr/>
        </p:nvGrpSpPr>
        <p:grpSpPr>
          <a:xfrm>
            <a:off x="8710820" y="2797201"/>
            <a:ext cx="2206172" cy="1751905"/>
            <a:chOff x="8710820" y="2797201"/>
            <a:chExt cx="2206172" cy="1751905"/>
          </a:xfrm>
        </p:grpSpPr>
        <p:sp>
          <p:nvSpPr>
            <p:cNvPr id="23" name="양쪽 모서리가 둥근 사각형 57">
              <a:extLst>
                <a:ext uri="{FF2B5EF4-FFF2-40B4-BE49-F238E27FC236}">
                  <a16:creationId xmlns:a16="http://schemas.microsoft.com/office/drawing/2014/main" id="{ECF2F723-D8DC-4C01-B90A-9BE054A8CE90}"/>
                </a:ext>
              </a:extLst>
            </p:cNvPr>
            <p:cNvSpPr/>
            <p:nvPr/>
          </p:nvSpPr>
          <p:spPr>
            <a:xfrm>
              <a:off x="8710820" y="2797201"/>
              <a:ext cx="2206171" cy="438604"/>
            </a:xfrm>
            <a:prstGeom prst="round2SameRect">
              <a:avLst>
                <a:gd name="adj1" fmla="val 28990"/>
                <a:gd name="adj2" fmla="val 0"/>
              </a:avLst>
            </a:prstGeom>
            <a:solidFill>
              <a:srgbClr val="FF898C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err="1">
                  <a:solidFill>
                    <a:prstClr val="white"/>
                  </a:solidFill>
                </a:rPr>
                <a:t>Productos</a:t>
              </a:r>
              <a:endParaRPr lang="en-US" altLang="ko-KR" sz="1050">
                <a:solidFill>
                  <a:prstClr val="white"/>
                </a:solidFill>
              </a:endParaRPr>
            </a:p>
          </p:txBody>
        </p:sp>
        <p:sp>
          <p:nvSpPr>
            <p:cNvPr id="25" name="양쪽 모서리가 둥근 사각형 59">
              <a:extLst>
                <a:ext uri="{FF2B5EF4-FFF2-40B4-BE49-F238E27FC236}">
                  <a16:creationId xmlns:a16="http://schemas.microsoft.com/office/drawing/2014/main" id="{3587B1CB-FEA8-463D-BD95-675854352C20}"/>
                </a:ext>
              </a:extLst>
            </p:cNvPr>
            <p:cNvSpPr/>
            <p:nvPr/>
          </p:nvSpPr>
          <p:spPr>
            <a:xfrm>
              <a:off x="8710821" y="3671898"/>
              <a:ext cx="2206171" cy="43860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>
                  <a:solidFill>
                    <a:srgbClr val="FF898C"/>
                  </a:solidFill>
                </a:rPr>
                <a:t> </a:t>
              </a:r>
              <a:r>
                <a:rPr lang="ko-KR" altLang="en-US">
                  <a:solidFill>
                    <a:srgbClr val="FF898C"/>
                  </a:solidFill>
                </a:rPr>
                <a:t>○</a:t>
              </a:r>
              <a:r>
                <a:rPr lang="ko-KR" altLang="en-US">
                  <a:solidFill>
                    <a:srgbClr val="264259"/>
                  </a:solidFill>
                </a:rPr>
                <a:t> </a:t>
              </a:r>
              <a:r>
                <a:rPr lang="en-US" altLang="ko-KR" sz="1050">
                  <a:solidFill>
                    <a:srgbClr val="264259"/>
                  </a:solidFill>
                </a:rPr>
                <a:t>Wraps</a:t>
              </a:r>
            </a:p>
          </p:txBody>
        </p:sp>
        <p:sp>
          <p:nvSpPr>
            <p:cNvPr id="29" name="양쪽 모서리가 둥근 사각형 59">
              <a:extLst>
                <a:ext uri="{FF2B5EF4-FFF2-40B4-BE49-F238E27FC236}">
                  <a16:creationId xmlns:a16="http://schemas.microsoft.com/office/drawing/2014/main" id="{3167A0B4-8E4C-4F60-9D90-30BE3E711E3A}"/>
                </a:ext>
              </a:extLst>
            </p:cNvPr>
            <p:cNvSpPr/>
            <p:nvPr/>
          </p:nvSpPr>
          <p:spPr>
            <a:xfrm>
              <a:off x="8710820" y="4110502"/>
              <a:ext cx="2206171" cy="438604"/>
            </a:xfrm>
            <a:prstGeom prst="round2SameRect">
              <a:avLst>
                <a:gd name="adj1" fmla="val 0"/>
                <a:gd name="adj2" fmla="val 2606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>
                  <a:solidFill>
                    <a:srgbClr val="FF898C"/>
                  </a:solidFill>
                </a:rPr>
                <a:t>○</a:t>
              </a:r>
              <a:r>
                <a:rPr lang="ko-KR" altLang="en-US">
                  <a:solidFill>
                    <a:srgbClr val="264259"/>
                  </a:solidFill>
                </a:rPr>
                <a:t> </a:t>
              </a:r>
              <a:r>
                <a:rPr lang="en-US" altLang="ko-KR" sz="1050">
                  <a:solidFill>
                    <a:srgbClr val="264259"/>
                  </a:solidFill>
                </a:rPr>
                <a:t>Nuggets</a:t>
              </a:r>
            </a:p>
          </p:txBody>
        </p:sp>
        <p:sp>
          <p:nvSpPr>
            <p:cNvPr id="31" name="자유형 58">
              <a:extLst>
                <a:ext uri="{FF2B5EF4-FFF2-40B4-BE49-F238E27FC236}">
                  <a16:creationId xmlns:a16="http://schemas.microsoft.com/office/drawing/2014/main" id="{EB0ADE4D-AEEF-4AE6-B7B6-127F6773482C}"/>
                </a:ext>
              </a:extLst>
            </p:cNvPr>
            <p:cNvSpPr/>
            <p:nvPr/>
          </p:nvSpPr>
          <p:spPr>
            <a:xfrm>
              <a:off x="8915063" y="3861585"/>
              <a:ext cx="73025" cy="85725"/>
            </a:xfrm>
            <a:custGeom>
              <a:avLst/>
              <a:gdLst>
                <a:gd name="connsiteX0" fmla="*/ 0 w 73025"/>
                <a:gd name="connsiteY0" fmla="*/ 31750 h 85725"/>
                <a:gd name="connsiteX1" fmla="*/ 31750 w 73025"/>
                <a:gd name="connsiteY1" fmla="*/ 85725 h 85725"/>
                <a:gd name="connsiteX2" fmla="*/ 73025 w 730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025" h="85725">
                  <a:moveTo>
                    <a:pt x="0" y="31750"/>
                  </a:moveTo>
                  <a:lnTo>
                    <a:pt x="31750" y="85725"/>
                  </a:lnTo>
                  <a:lnTo>
                    <a:pt x="73025" y="0"/>
                  </a:lnTo>
                </a:path>
              </a:pathLst>
            </a:custGeom>
            <a:noFill/>
            <a:ln>
              <a:solidFill>
                <a:srgbClr val="FF8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자유형 58">
              <a:extLst>
                <a:ext uri="{FF2B5EF4-FFF2-40B4-BE49-F238E27FC236}">
                  <a16:creationId xmlns:a16="http://schemas.microsoft.com/office/drawing/2014/main" id="{F099D428-B7AD-47C0-A820-D01C1A969C75}"/>
                </a:ext>
              </a:extLst>
            </p:cNvPr>
            <p:cNvSpPr/>
            <p:nvPr/>
          </p:nvSpPr>
          <p:spPr>
            <a:xfrm>
              <a:off x="8915063" y="4286941"/>
              <a:ext cx="73025" cy="85725"/>
            </a:xfrm>
            <a:custGeom>
              <a:avLst/>
              <a:gdLst>
                <a:gd name="connsiteX0" fmla="*/ 0 w 73025"/>
                <a:gd name="connsiteY0" fmla="*/ 31750 h 85725"/>
                <a:gd name="connsiteX1" fmla="*/ 31750 w 73025"/>
                <a:gd name="connsiteY1" fmla="*/ 85725 h 85725"/>
                <a:gd name="connsiteX2" fmla="*/ 73025 w 730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025" h="85725">
                  <a:moveTo>
                    <a:pt x="0" y="31750"/>
                  </a:moveTo>
                  <a:lnTo>
                    <a:pt x="31750" y="85725"/>
                  </a:lnTo>
                  <a:lnTo>
                    <a:pt x="73025" y="0"/>
                  </a:lnTo>
                </a:path>
              </a:pathLst>
            </a:custGeom>
            <a:noFill/>
            <a:ln>
              <a:solidFill>
                <a:srgbClr val="FF8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양쪽 모서리가 둥근 사각형 59">
              <a:extLst>
                <a:ext uri="{FF2B5EF4-FFF2-40B4-BE49-F238E27FC236}">
                  <a16:creationId xmlns:a16="http://schemas.microsoft.com/office/drawing/2014/main" id="{E38EA6A6-5161-4D7F-BF3D-2B72A91CE58A}"/>
                </a:ext>
              </a:extLst>
            </p:cNvPr>
            <p:cNvSpPr/>
            <p:nvPr/>
          </p:nvSpPr>
          <p:spPr>
            <a:xfrm>
              <a:off x="8710821" y="3231796"/>
              <a:ext cx="2206171" cy="43860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800">
                  <a:solidFill>
                    <a:srgbClr val="FF898C"/>
                  </a:solidFill>
                </a:rPr>
                <a:t> </a:t>
              </a:r>
              <a:r>
                <a:rPr lang="ko-KR" altLang="en-US">
                  <a:solidFill>
                    <a:srgbClr val="FF898C"/>
                  </a:solidFill>
                </a:rPr>
                <a:t>○</a:t>
              </a:r>
              <a:r>
                <a:rPr lang="ko-KR" altLang="en-US">
                  <a:solidFill>
                    <a:srgbClr val="264259"/>
                  </a:solidFill>
                </a:rPr>
                <a:t> </a:t>
              </a:r>
              <a:r>
                <a:rPr lang="en-US" altLang="ko-KR" sz="1050" err="1">
                  <a:solidFill>
                    <a:srgbClr val="264259"/>
                  </a:solidFill>
                </a:rPr>
                <a:t>Hamburguesas</a:t>
              </a:r>
              <a:endParaRPr lang="en-US" altLang="ko-KR" sz="1050">
                <a:solidFill>
                  <a:srgbClr val="264259"/>
                </a:solidFill>
              </a:endParaRPr>
            </a:p>
          </p:txBody>
        </p:sp>
        <p:sp>
          <p:nvSpPr>
            <p:cNvPr id="39" name="자유형 58">
              <a:extLst>
                <a:ext uri="{FF2B5EF4-FFF2-40B4-BE49-F238E27FC236}">
                  <a16:creationId xmlns:a16="http://schemas.microsoft.com/office/drawing/2014/main" id="{9E7B09AF-034E-492D-B086-C05AB57503D4}"/>
                </a:ext>
              </a:extLst>
            </p:cNvPr>
            <p:cNvSpPr/>
            <p:nvPr/>
          </p:nvSpPr>
          <p:spPr>
            <a:xfrm>
              <a:off x="8915063" y="3421483"/>
              <a:ext cx="73025" cy="85725"/>
            </a:xfrm>
            <a:custGeom>
              <a:avLst/>
              <a:gdLst>
                <a:gd name="connsiteX0" fmla="*/ 0 w 73025"/>
                <a:gd name="connsiteY0" fmla="*/ 31750 h 85725"/>
                <a:gd name="connsiteX1" fmla="*/ 31750 w 73025"/>
                <a:gd name="connsiteY1" fmla="*/ 85725 h 85725"/>
                <a:gd name="connsiteX2" fmla="*/ 73025 w 73025"/>
                <a:gd name="connsiteY2" fmla="*/ 0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3025" h="85725">
                  <a:moveTo>
                    <a:pt x="0" y="31750"/>
                  </a:moveTo>
                  <a:lnTo>
                    <a:pt x="31750" y="85725"/>
                  </a:lnTo>
                  <a:lnTo>
                    <a:pt x="73025" y="0"/>
                  </a:lnTo>
                </a:path>
              </a:pathLst>
            </a:custGeom>
            <a:noFill/>
            <a:ln>
              <a:solidFill>
                <a:srgbClr val="FF89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9E2C90-4099-4B42-9B4B-AB17C938570B}"/>
              </a:ext>
            </a:extLst>
          </p:cNvPr>
          <p:cNvGrpSpPr/>
          <p:nvPr/>
        </p:nvGrpSpPr>
        <p:grpSpPr>
          <a:xfrm>
            <a:off x="2173984" y="3762420"/>
            <a:ext cx="2206171" cy="877208"/>
            <a:chOff x="2173984" y="3571920"/>
            <a:chExt cx="2206171" cy="87720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1A74E22-D13D-4EA2-A6A4-3A3101DE1CD2}"/>
                </a:ext>
              </a:extLst>
            </p:cNvPr>
            <p:cNvGrpSpPr/>
            <p:nvPr/>
          </p:nvGrpSpPr>
          <p:grpSpPr>
            <a:xfrm>
              <a:off x="2173984" y="3571920"/>
              <a:ext cx="2206171" cy="877208"/>
              <a:chOff x="2173984" y="3571920"/>
              <a:chExt cx="2206171" cy="877208"/>
            </a:xfrm>
          </p:grpSpPr>
          <p:sp>
            <p:nvSpPr>
              <p:cNvPr id="20" name="양쪽 모서리가 둥근 사각형 54">
                <a:extLst>
                  <a:ext uri="{FF2B5EF4-FFF2-40B4-BE49-F238E27FC236}">
                    <a16:creationId xmlns:a16="http://schemas.microsoft.com/office/drawing/2014/main" id="{749494B4-035F-4145-9B19-E08B096F0134}"/>
                  </a:ext>
                </a:extLst>
              </p:cNvPr>
              <p:cNvSpPr/>
              <p:nvPr/>
            </p:nvSpPr>
            <p:spPr>
              <a:xfrm>
                <a:off x="2173984" y="3571920"/>
                <a:ext cx="2206171" cy="438604"/>
              </a:xfrm>
              <a:prstGeom prst="round2SameRect">
                <a:avLst>
                  <a:gd name="adj1" fmla="val 28990"/>
                  <a:gd name="adj2" fmla="val 0"/>
                </a:avLst>
              </a:prstGeom>
              <a:solidFill>
                <a:srgbClr val="F3F4FF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>
                    <a:solidFill>
                      <a:srgbClr val="264259"/>
                    </a:solidFill>
                  </a:rPr>
                  <a:t>     </a:t>
                </a:r>
                <a:r>
                  <a:rPr lang="en-US" altLang="ko-KR" sz="1050" err="1">
                    <a:solidFill>
                      <a:srgbClr val="45546B"/>
                    </a:solidFill>
                  </a:rPr>
                  <a:t>Crecimiento</a:t>
                </a:r>
                <a:r>
                  <a:rPr lang="en-US" altLang="ko-KR" sz="1050">
                    <a:solidFill>
                      <a:srgbClr val="45546B"/>
                    </a:solidFill>
                  </a:rPr>
                  <a:t> de Ventas</a:t>
                </a:r>
              </a:p>
            </p:txBody>
          </p:sp>
          <p:sp>
            <p:nvSpPr>
              <p:cNvPr id="22" name="양쪽 모서리가 둥근 사각형 56">
                <a:extLst>
                  <a:ext uri="{FF2B5EF4-FFF2-40B4-BE49-F238E27FC236}">
                    <a16:creationId xmlns:a16="http://schemas.microsoft.com/office/drawing/2014/main" id="{EA7424DD-72D3-41AD-B826-7F9705153E2E}"/>
                  </a:ext>
                </a:extLst>
              </p:cNvPr>
              <p:cNvSpPr/>
              <p:nvPr/>
            </p:nvSpPr>
            <p:spPr>
              <a:xfrm>
                <a:off x="2173984" y="4010524"/>
                <a:ext cx="2206171" cy="438604"/>
              </a:xfrm>
              <a:prstGeom prst="round2SameRect">
                <a:avLst>
                  <a:gd name="adj1" fmla="val 0"/>
                  <a:gd name="adj2" fmla="val 26060"/>
                </a:avLst>
              </a:prstGeom>
              <a:solidFill>
                <a:srgbClr val="45546B"/>
              </a:solidFill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>
                    <a:solidFill>
                      <a:srgbClr val="6383EC"/>
                    </a:solidFill>
                  </a:rPr>
                  <a:t>   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Alto </a:t>
                </a:r>
                <a:r>
                  <a:rPr lang="en-US" altLang="ko-KR" sz="1050" err="1">
                    <a:solidFill>
                      <a:schemeClr val="bg1"/>
                    </a:solidFill>
                  </a:rPr>
                  <a:t>número</a:t>
                </a:r>
                <a:r>
                  <a:rPr lang="en-US" altLang="ko-KR" sz="1050">
                    <a:solidFill>
                      <a:schemeClr val="bg1"/>
                    </a:solidFill>
                  </a:rPr>
                  <a:t> de </a:t>
                </a:r>
                <a:r>
                  <a:rPr lang="en-US" altLang="ko-KR" sz="1050" err="1">
                    <a:solidFill>
                      <a:schemeClr val="bg1"/>
                    </a:solidFill>
                  </a:rPr>
                  <a:t>quejas</a:t>
                </a:r>
                <a:endParaRPr lang="en-US" altLang="ko-KR" sz="105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42" name="Graphic 41" descr="Thumbs up sign">
              <a:extLst>
                <a:ext uri="{FF2B5EF4-FFF2-40B4-BE49-F238E27FC236}">
                  <a16:creationId xmlns:a16="http://schemas.microsoft.com/office/drawing/2014/main" id="{ECFF8EA2-90EE-4D18-B443-5E9C64699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2107" y="3712089"/>
              <a:ext cx="192358" cy="192358"/>
            </a:xfrm>
            <a:prstGeom prst="rect">
              <a:avLst/>
            </a:prstGeom>
          </p:spPr>
        </p:pic>
        <p:pic>
          <p:nvPicPr>
            <p:cNvPr id="44" name="Graphic 43" descr="Thumbs up sign">
              <a:extLst>
                <a:ext uri="{FF2B5EF4-FFF2-40B4-BE49-F238E27FC236}">
                  <a16:creationId xmlns:a16="http://schemas.microsoft.com/office/drawing/2014/main" id="{F0B2C5B8-57B7-420A-9B09-53867F17E5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 flipV="1">
              <a:off x="2292107" y="4147242"/>
              <a:ext cx="192358" cy="192358"/>
            </a:xfrm>
            <a:prstGeom prst="rect">
              <a:avLst/>
            </a:prstGeom>
          </p:spPr>
        </p:pic>
      </p:grpSp>
      <p:sp>
        <p:nvSpPr>
          <p:cNvPr id="36" name="사각형: 둥근 한쪽 모서리 19">
            <a:extLst>
              <a:ext uri="{FF2B5EF4-FFF2-40B4-BE49-F238E27FC236}">
                <a16:creationId xmlns:a16="http://schemas.microsoft.com/office/drawing/2014/main" id="{397D310C-5CF1-4ED6-9B50-06C333AEC5BE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rgbClr val="F3F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>
                <a:solidFill>
                  <a:srgbClr val="44546A">
                    <a:lumMod val="75000"/>
                  </a:srgbClr>
                </a:solidFill>
              </a:rPr>
              <a:t> Contextualización</a:t>
            </a:r>
            <a:endParaRPr lang="en-US"/>
          </a:p>
        </p:txBody>
      </p:sp>
      <p:sp>
        <p:nvSpPr>
          <p:cNvPr id="37" name="타원 32">
            <a:extLst>
              <a:ext uri="{FF2B5EF4-FFF2-40B4-BE49-F238E27FC236}">
                <a16:creationId xmlns:a16="http://schemas.microsoft.com/office/drawing/2014/main" id="{805323D7-F125-4B58-899F-DE9370526454}"/>
              </a:ext>
            </a:extLst>
          </p:cNvPr>
          <p:cNvSpPr/>
          <p:nvPr/>
        </p:nvSpPr>
        <p:spPr>
          <a:xfrm>
            <a:off x="883333" y="3291493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3</a:t>
            </a:r>
            <a:endParaRPr lang="ko-KR" altLang="en-US" sz="1000">
              <a:solidFill>
                <a:prstClr val="white"/>
              </a:solidFill>
            </a:endParaRPr>
          </a:p>
        </p:txBody>
      </p:sp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2061D676-08EB-475E-8CE6-679771AAC4F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114" y="3038103"/>
            <a:ext cx="1462633" cy="131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338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an dir="u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  <p:bldP spid="6" grpId="0" animBg="1"/>
      <p:bldP spid="7" grpId="0" animBg="1"/>
      <p:bldP spid="18" grpId="0"/>
      <p:bldP spid="26" grpId="0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35">
            <a:extLst>
              <a:ext uri="{FF2B5EF4-FFF2-40B4-BE49-F238E27FC236}">
                <a16:creationId xmlns:a16="http://schemas.microsoft.com/office/drawing/2014/main" id="{4CC2B93B-7B9E-428F-9292-93D1282B70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48445007"/>
              </p:ext>
            </p:extLst>
          </p:nvPr>
        </p:nvGraphicFramePr>
        <p:xfrm>
          <a:off x="2133601" y="1738973"/>
          <a:ext cx="8799398" cy="29181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32" name="Group 31">
            <a:extLst>
              <a:ext uri="{FF2B5EF4-FFF2-40B4-BE49-F238E27FC236}">
                <a16:creationId xmlns:a16="http://schemas.microsoft.com/office/drawing/2014/main" id="{7257D100-1647-403F-AF7C-FA48037A4EC6}"/>
              </a:ext>
            </a:extLst>
          </p:cNvPr>
          <p:cNvGrpSpPr/>
          <p:nvPr/>
        </p:nvGrpSpPr>
        <p:grpSpPr>
          <a:xfrm>
            <a:off x="2565400" y="2135243"/>
            <a:ext cx="2616200" cy="3098487"/>
            <a:chOff x="2565400" y="2135243"/>
            <a:chExt cx="2616200" cy="3098487"/>
          </a:xfrm>
        </p:grpSpPr>
        <p:sp>
          <p:nvSpPr>
            <p:cNvPr id="3" name="타원 36">
              <a:extLst>
                <a:ext uri="{FF2B5EF4-FFF2-40B4-BE49-F238E27FC236}">
                  <a16:creationId xmlns:a16="http://schemas.microsoft.com/office/drawing/2014/main" id="{6EE72B10-2716-4F5F-8579-5B1106716EDB}"/>
                </a:ext>
              </a:extLst>
            </p:cNvPr>
            <p:cNvSpPr/>
            <p:nvPr/>
          </p:nvSpPr>
          <p:spPr>
            <a:xfrm>
              <a:off x="2565400" y="2190918"/>
              <a:ext cx="2616200" cy="2466165"/>
            </a:xfrm>
            <a:prstGeom prst="roundRect">
              <a:avLst>
                <a:gd name="adj" fmla="val 9651"/>
              </a:avLst>
            </a:prstGeom>
            <a:noFill/>
            <a:ln w="19050">
              <a:solidFill>
                <a:srgbClr val="534E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타원 37">
              <a:extLst>
                <a:ext uri="{FF2B5EF4-FFF2-40B4-BE49-F238E27FC236}">
                  <a16:creationId xmlns:a16="http://schemas.microsoft.com/office/drawing/2014/main" id="{0C98AB29-1A37-4EE9-968C-1FA08E20FF4C}"/>
                </a:ext>
              </a:extLst>
            </p:cNvPr>
            <p:cNvSpPr/>
            <p:nvPr/>
          </p:nvSpPr>
          <p:spPr>
            <a:xfrm>
              <a:off x="3801500" y="2135243"/>
              <a:ext cx="144000" cy="144000"/>
            </a:xfrm>
            <a:prstGeom prst="ellipse">
              <a:avLst/>
            </a:prstGeom>
            <a:solidFill>
              <a:srgbClr val="534EC0"/>
            </a:solidFill>
            <a:ln w="28575" cmpd="dbl">
              <a:solidFill>
                <a:srgbClr val="534E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prstClr val="white"/>
                  </a:solidFill>
                </a:rPr>
                <a:t>A</a:t>
              </a:r>
              <a:endParaRPr lang="ko-KR" altLang="en-US" sz="800" b="1">
                <a:solidFill>
                  <a:prstClr val="white"/>
                </a:solidFill>
              </a:endParaRPr>
            </a:p>
          </p:txBody>
        </p:sp>
        <p:cxnSp>
          <p:nvCxnSpPr>
            <p:cNvPr id="6" name="연결선: 구부러짐 40">
              <a:extLst>
                <a:ext uri="{FF2B5EF4-FFF2-40B4-BE49-F238E27FC236}">
                  <a16:creationId xmlns:a16="http://schemas.microsoft.com/office/drawing/2014/main" id="{4A96869D-57D9-419E-B5B1-A853217FAB7C}"/>
                </a:ext>
              </a:extLst>
            </p:cNvPr>
            <p:cNvCxnSpPr>
              <a:cxnSpLocks/>
              <a:stCxn id="3" idx="2"/>
            </p:cNvCxnSpPr>
            <p:nvPr/>
          </p:nvCxnSpPr>
          <p:spPr>
            <a:xfrm rot="5400000">
              <a:off x="3477228" y="4837457"/>
              <a:ext cx="576647" cy="215899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rgbClr val="534EC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타원 32">
            <a:extLst>
              <a:ext uri="{FF2B5EF4-FFF2-40B4-BE49-F238E27FC236}">
                <a16:creationId xmlns:a16="http://schemas.microsoft.com/office/drawing/2014/main" id="{EA9D198D-9E7A-496E-9B03-C957C839C84D}"/>
              </a:ext>
            </a:extLst>
          </p:cNvPr>
          <p:cNvSpPr/>
          <p:nvPr/>
        </p:nvSpPr>
        <p:spPr>
          <a:xfrm>
            <a:off x="883333" y="2643725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3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9" name="타원 32">
            <a:extLst>
              <a:ext uri="{FF2B5EF4-FFF2-40B4-BE49-F238E27FC236}">
                <a16:creationId xmlns:a16="http://schemas.microsoft.com/office/drawing/2014/main" id="{A79C7362-26FA-44B1-8243-A00D27DD5A80}"/>
              </a:ext>
            </a:extLst>
          </p:cNvPr>
          <p:cNvSpPr/>
          <p:nvPr/>
        </p:nvSpPr>
        <p:spPr>
          <a:xfrm>
            <a:off x="883333" y="3939262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11" name="타원 32">
            <a:extLst>
              <a:ext uri="{FF2B5EF4-FFF2-40B4-BE49-F238E27FC236}">
                <a16:creationId xmlns:a16="http://schemas.microsoft.com/office/drawing/2014/main" id="{4E084C52-DE55-4B13-AC9A-B5F468714FFA}"/>
              </a:ext>
            </a:extLst>
          </p:cNvPr>
          <p:cNvSpPr/>
          <p:nvPr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6FE169F-A7D6-4E40-9B52-9197E56D9AEE}"/>
              </a:ext>
            </a:extLst>
          </p:cNvPr>
          <p:cNvGrpSpPr/>
          <p:nvPr/>
        </p:nvGrpSpPr>
        <p:grpSpPr>
          <a:xfrm>
            <a:off x="5321479" y="2135243"/>
            <a:ext cx="2616200" cy="3098486"/>
            <a:chOff x="2565400" y="2135243"/>
            <a:chExt cx="2616200" cy="3098486"/>
          </a:xfrm>
        </p:grpSpPr>
        <p:sp>
          <p:nvSpPr>
            <p:cNvPr id="39" name="타원 36">
              <a:extLst>
                <a:ext uri="{FF2B5EF4-FFF2-40B4-BE49-F238E27FC236}">
                  <a16:creationId xmlns:a16="http://schemas.microsoft.com/office/drawing/2014/main" id="{6271DAD7-58A3-48F8-8137-F7C6786A7DFE}"/>
                </a:ext>
              </a:extLst>
            </p:cNvPr>
            <p:cNvSpPr/>
            <p:nvPr/>
          </p:nvSpPr>
          <p:spPr>
            <a:xfrm>
              <a:off x="2565400" y="2190918"/>
              <a:ext cx="2616200" cy="2466165"/>
            </a:xfrm>
            <a:prstGeom prst="roundRect">
              <a:avLst>
                <a:gd name="adj" fmla="val 9651"/>
              </a:avLst>
            </a:prstGeom>
            <a:noFill/>
            <a:ln w="19050">
              <a:solidFill>
                <a:srgbClr val="FF9FA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타원 37">
              <a:extLst>
                <a:ext uri="{FF2B5EF4-FFF2-40B4-BE49-F238E27FC236}">
                  <a16:creationId xmlns:a16="http://schemas.microsoft.com/office/drawing/2014/main" id="{AB831F74-B0F9-4C39-96DD-4C025AC80267}"/>
                </a:ext>
              </a:extLst>
            </p:cNvPr>
            <p:cNvSpPr/>
            <p:nvPr/>
          </p:nvSpPr>
          <p:spPr>
            <a:xfrm>
              <a:off x="3801500" y="2135243"/>
              <a:ext cx="144000" cy="144000"/>
            </a:xfrm>
            <a:prstGeom prst="ellipse">
              <a:avLst/>
            </a:prstGeom>
            <a:solidFill>
              <a:srgbClr val="FF9FA1"/>
            </a:solidFill>
            <a:ln w="28575" cmpd="dbl">
              <a:solidFill>
                <a:srgbClr val="FF9FA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prstClr val="white"/>
                  </a:solidFill>
                </a:rPr>
                <a:t>B</a:t>
              </a:r>
              <a:endParaRPr lang="ko-KR" altLang="en-US" sz="800" b="1">
                <a:solidFill>
                  <a:prstClr val="white"/>
                </a:solidFill>
              </a:endParaRPr>
            </a:p>
          </p:txBody>
        </p:sp>
        <p:cxnSp>
          <p:nvCxnSpPr>
            <p:cNvPr id="41" name="연결선: 구부러짐 40">
              <a:extLst>
                <a:ext uri="{FF2B5EF4-FFF2-40B4-BE49-F238E27FC236}">
                  <a16:creationId xmlns:a16="http://schemas.microsoft.com/office/drawing/2014/main" id="{BA1B11AE-4C17-42BC-804D-DB3EA443A792}"/>
                </a:ext>
              </a:extLst>
            </p:cNvPr>
            <p:cNvCxnSpPr>
              <a:cxnSpLocks/>
              <a:stCxn id="39" idx="2"/>
              <a:endCxn id="46" idx="0"/>
            </p:cNvCxnSpPr>
            <p:nvPr/>
          </p:nvCxnSpPr>
          <p:spPr>
            <a:xfrm rot="5400000">
              <a:off x="3487917" y="4848146"/>
              <a:ext cx="576647" cy="194520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rgbClr val="FF9FA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353EB8C-EFF3-4DC4-B9CC-D4D7B5143EC7}"/>
              </a:ext>
            </a:extLst>
          </p:cNvPr>
          <p:cNvGrpSpPr/>
          <p:nvPr/>
        </p:nvGrpSpPr>
        <p:grpSpPr>
          <a:xfrm>
            <a:off x="8103316" y="2135243"/>
            <a:ext cx="2616200" cy="3098487"/>
            <a:chOff x="2565400" y="2135243"/>
            <a:chExt cx="2616200" cy="3098487"/>
          </a:xfrm>
        </p:grpSpPr>
        <p:sp>
          <p:nvSpPr>
            <p:cNvPr id="43" name="타원 36">
              <a:extLst>
                <a:ext uri="{FF2B5EF4-FFF2-40B4-BE49-F238E27FC236}">
                  <a16:creationId xmlns:a16="http://schemas.microsoft.com/office/drawing/2014/main" id="{88542462-34D4-4DBC-B0D4-C6C9BA257159}"/>
                </a:ext>
              </a:extLst>
            </p:cNvPr>
            <p:cNvSpPr/>
            <p:nvPr/>
          </p:nvSpPr>
          <p:spPr>
            <a:xfrm>
              <a:off x="2565400" y="2190918"/>
              <a:ext cx="2616200" cy="2466165"/>
            </a:xfrm>
            <a:prstGeom prst="roundRect">
              <a:avLst>
                <a:gd name="adj" fmla="val 9651"/>
              </a:avLst>
            </a:prstGeom>
            <a:noFill/>
            <a:ln w="19050">
              <a:solidFill>
                <a:srgbClr val="87A0F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타원 37">
              <a:extLst>
                <a:ext uri="{FF2B5EF4-FFF2-40B4-BE49-F238E27FC236}">
                  <a16:creationId xmlns:a16="http://schemas.microsoft.com/office/drawing/2014/main" id="{F9FB8FEB-F7F1-4CC1-A80E-61E9551934D6}"/>
                </a:ext>
              </a:extLst>
            </p:cNvPr>
            <p:cNvSpPr/>
            <p:nvPr/>
          </p:nvSpPr>
          <p:spPr>
            <a:xfrm>
              <a:off x="3801500" y="2135243"/>
              <a:ext cx="144000" cy="144000"/>
            </a:xfrm>
            <a:prstGeom prst="ellipse">
              <a:avLst/>
            </a:prstGeom>
            <a:solidFill>
              <a:srgbClr val="87A0F1"/>
            </a:solidFill>
            <a:ln w="28575" cmpd="dbl">
              <a:solidFill>
                <a:srgbClr val="87A0F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>
                  <a:solidFill>
                    <a:prstClr val="white"/>
                  </a:solidFill>
                </a:rPr>
                <a:t>C</a:t>
              </a:r>
              <a:endParaRPr lang="ko-KR" altLang="en-US" sz="800" b="1">
                <a:solidFill>
                  <a:prstClr val="white"/>
                </a:solidFill>
              </a:endParaRPr>
            </a:p>
          </p:txBody>
        </p:sp>
        <p:cxnSp>
          <p:nvCxnSpPr>
            <p:cNvPr id="45" name="연결선: 구부러짐 40">
              <a:extLst>
                <a:ext uri="{FF2B5EF4-FFF2-40B4-BE49-F238E27FC236}">
                  <a16:creationId xmlns:a16="http://schemas.microsoft.com/office/drawing/2014/main" id="{CB972E35-566C-468A-A0DD-EDE1394C1B86}"/>
                </a:ext>
              </a:extLst>
            </p:cNvPr>
            <p:cNvCxnSpPr>
              <a:cxnSpLocks/>
              <a:stCxn id="43" idx="2"/>
              <a:endCxn id="47" idx="0"/>
            </p:cNvCxnSpPr>
            <p:nvPr/>
          </p:nvCxnSpPr>
          <p:spPr>
            <a:xfrm rot="5400000">
              <a:off x="3531203" y="4891432"/>
              <a:ext cx="576647" cy="107949"/>
            </a:xfrm>
            <a:prstGeom prst="curvedConnector3">
              <a:avLst>
                <a:gd name="adj1" fmla="val 50000"/>
              </a:avLst>
            </a:prstGeom>
            <a:ln w="15875">
              <a:solidFill>
                <a:srgbClr val="87A0F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직사각형 38">
            <a:extLst>
              <a:ext uri="{FF2B5EF4-FFF2-40B4-BE49-F238E27FC236}">
                <a16:creationId xmlns:a16="http://schemas.microsoft.com/office/drawing/2014/main" id="{3FF87616-7BC5-4968-B3F5-F7454E1EFE44}"/>
              </a:ext>
            </a:extLst>
          </p:cNvPr>
          <p:cNvSpPr/>
          <p:nvPr/>
        </p:nvSpPr>
        <p:spPr>
          <a:xfrm>
            <a:off x="4911059" y="5233730"/>
            <a:ext cx="304799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rgbClr val="FF9FA1"/>
                </a:solidFill>
              </a:rPr>
              <a:t>B</a:t>
            </a:r>
            <a:endParaRPr lang="en-US" altLang="ko-KR" sz="1100">
              <a:solidFill>
                <a:srgbClr val="FF9FA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>
                <a:solidFill>
                  <a:prstClr val="white">
                    <a:lumMod val="50000"/>
                  </a:prstClr>
                </a:solidFill>
              </a:rPr>
              <a:t>3:00~6:59</a:t>
            </a:r>
          </a:p>
        </p:txBody>
      </p:sp>
      <p:sp>
        <p:nvSpPr>
          <p:cNvPr id="47" name="직사각형 38">
            <a:extLst>
              <a:ext uri="{FF2B5EF4-FFF2-40B4-BE49-F238E27FC236}">
                <a16:creationId xmlns:a16="http://schemas.microsoft.com/office/drawing/2014/main" id="{E9831F54-3383-4E36-9CB9-90EEB372863D}"/>
              </a:ext>
            </a:extLst>
          </p:cNvPr>
          <p:cNvSpPr/>
          <p:nvPr/>
        </p:nvSpPr>
        <p:spPr>
          <a:xfrm>
            <a:off x="7779467" y="5233730"/>
            <a:ext cx="304799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rgbClr val="87A0F1"/>
                </a:solidFill>
              </a:rPr>
              <a:t>C</a:t>
            </a:r>
            <a:endParaRPr lang="en-US" altLang="ko-KR" sz="1100">
              <a:solidFill>
                <a:srgbClr val="87A0F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>
                <a:solidFill>
                  <a:prstClr val="white">
                    <a:lumMod val="50000"/>
                  </a:prstClr>
                </a:solidFill>
              </a:rPr>
              <a:t>7:00~10:59</a:t>
            </a:r>
          </a:p>
        </p:txBody>
      </p:sp>
      <p:sp>
        <p:nvSpPr>
          <p:cNvPr id="29" name="직사각형 38">
            <a:extLst>
              <a:ext uri="{FF2B5EF4-FFF2-40B4-BE49-F238E27FC236}">
                <a16:creationId xmlns:a16="http://schemas.microsoft.com/office/drawing/2014/main" id="{E84846BD-24D9-435F-B3E2-BCF2B67B5015}"/>
              </a:ext>
            </a:extLst>
          </p:cNvPr>
          <p:cNvSpPr/>
          <p:nvPr/>
        </p:nvSpPr>
        <p:spPr>
          <a:xfrm>
            <a:off x="2133601" y="5233730"/>
            <a:ext cx="3047999" cy="823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>
                <a:solidFill>
                  <a:srgbClr val="534EC0"/>
                </a:solidFill>
              </a:rPr>
              <a:t>A</a:t>
            </a:r>
            <a:endParaRPr lang="en-US" altLang="ko-KR" sz="1100">
              <a:solidFill>
                <a:srgbClr val="534EC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>
                <a:solidFill>
                  <a:prstClr val="white">
                    <a:lumMod val="50000"/>
                  </a:prstClr>
                </a:solidFill>
              </a:rPr>
              <a:t>11:00~2:59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8BFF29-4BEE-4438-B03C-B57B909828E8}"/>
              </a:ext>
            </a:extLst>
          </p:cNvPr>
          <p:cNvCxnSpPr>
            <a:cxnSpLocks/>
          </p:cNvCxnSpPr>
          <p:nvPr/>
        </p:nvCxnSpPr>
        <p:spPr>
          <a:xfrm>
            <a:off x="3065172" y="5645542"/>
            <a:ext cx="119773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0066D2-B9AC-4036-BFEC-76304072D8B6}"/>
              </a:ext>
            </a:extLst>
          </p:cNvPr>
          <p:cNvCxnSpPr>
            <a:cxnSpLocks/>
          </p:cNvCxnSpPr>
          <p:nvPr/>
        </p:nvCxnSpPr>
        <p:spPr>
          <a:xfrm>
            <a:off x="5836190" y="5645542"/>
            <a:ext cx="1197735" cy="0"/>
          </a:xfrm>
          <a:prstGeom prst="line">
            <a:avLst/>
          </a:prstGeom>
          <a:ln>
            <a:solidFill>
              <a:srgbClr val="FF9F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B236E25-2517-4DDF-9DF5-A3B302834AC4}"/>
              </a:ext>
            </a:extLst>
          </p:cNvPr>
          <p:cNvCxnSpPr>
            <a:cxnSpLocks/>
          </p:cNvCxnSpPr>
          <p:nvPr/>
        </p:nvCxnSpPr>
        <p:spPr>
          <a:xfrm>
            <a:off x="8704598" y="5645542"/>
            <a:ext cx="1197735" cy="0"/>
          </a:xfrm>
          <a:prstGeom prst="line">
            <a:avLst/>
          </a:prstGeom>
          <a:ln>
            <a:solidFill>
              <a:srgbClr val="87A0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타원 32">
            <a:extLst>
              <a:ext uri="{FF2B5EF4-FFF2-40B4-BE49-F238E27FC236}">
                <a16:creationId xmlns:a16="http://schemas.microsoft.com/office/drawing/2014/main" id="{C68FD8B8-07EC-43EF-9174-0D76BA772D39}"/>
              </a:ext>
            </a:extLst>
          </p:cNvPr>
          <p:cNvSpPr/>
          <p:nvPr/>
        </p:nvSpPr>
        <p:spPr>
          <a:xfrm>
            <a:off x="930029" y="195771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0" name="사각형: 둥근 한쪽 모서리 19">
            <a:extLst>
              <a:ext uri="{FF2B5EF4-FFF2-40B4-BE49-F238E27FC236}">
                <a16:creationId xmlns:a16="http://schemas.microsoft.com/office/drawing/2014/main" id="{D9DD24F7-1625-4330-A9B0-2914327DD137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rgbClr val="F3F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>
                <a:solidFill>
                  <a:srgbClr val="44546A">
                    <a:lumMod val="75000"/>
                  </a:srgbClr>
                </a:solidFill>
              </a:rPr>
              <a:t> Número de arribos al local y a Rappi</a:t>
            </a:r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D4911C-03CE-47C6-B3D0-140EF9387256}"/>
              </a:ext>
            </a:extLst>
          </p:cNvPr>
          <p:cNvSpPr/>
          <p:nvPr/>
        </p:nvSpPr>
        <p:spPr>
          <a:xfrm>
            <a:off x="2472744" y="4328160"/>
            <a:ext cx="8354722" cy="25298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타원 32">
            <a:extLst>
              <a:ext uri="{FF2B5EF4-FFF2-40B4-BE49-F238E27FC236}">
                <a16:creationId xmlns:a16="http://schemas.microsoft.com/office/drawing/2014/main" id="{F8C40E50-C948-448B-BADB-86A1E37BEBF0}"/>
              </a:ext>
            </a:extLst>
          </p:cNvPr>
          <p:cNvSpPr/>
          <p:nvPr/>
        </p:nvSpPr>
        <p:spPr>
          <a:xfrm>
            <a:off x="883333" y="3291493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3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31" name="타원 32">
            <a:extLst>
              <a:ext uri="{FF2B5EF4-FFF2-40B4-BE49-F238E27FC236}">
                <a16:creationId xmlns:a16="http://schemas.microsoft.com/office/drawing/2014/main" id="{0C2D3EE4-CCC7-43D4-ABBF-ACBA8E46C962}"/>
              </a:ext>
            </a:extLst>
          </p:cNvPr>
          <p:cNvSpPr/>
          <p:nvPr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900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chart seriesIdx="1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graphicEl>
                                              <a:chart seriesIdx="1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graphicEl>
                                              <a:chart seriesIdx="1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graphicEl>
                                              <a:chart seriesIdx="0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graphicEl>
                                              <a:chart seriesIdx="1" categoryIdx="3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graphicEl>
                                              <a:chart seriesIdx="0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>
                                            <p:graphicEl>
                                              <a:chart seriesIdx="1" categoryIdx="4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">
                                            <p:graphicEl>
                                              <a:chart seriesIdx="0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>
                                            <p:graphicEl>
                                              <a:chart seriesIdx="1" categoryIdx="5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">
                                            <p:graphicEl>
                                              <a:chart seriesIdx="0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">
                                            <p:graphicEl>
                                              <a:chart seriesIdx="1" categoryIdx="6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graphicEl>
                                              <a:chart seriesIdx="0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">
                                            <p:graphicEl>
                                              <a:chart seriesIdx="1" categoryIdx="7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">
                                            <p:graphicEl>
                                              <a:chart seriesIdx="0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>
                                            <p:graphicEl>
                                              <a:chart seriesIdx="1" categoryIdx="8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">
                                            <p:graphicEl>
                                              <a:chart seriesIdx="0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">
                                            <p:graphicEl>
                                              <a:chart seriesIdx="1" categoryIdx="9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">
                                            <p:graphicEl>
                                              <a:chart seriesIdx="0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">
                                            <p:graphicEl>
                                              <a:chart seriesIdx="1" categoryIdx="1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">
                                            <p:graphicEl>
                                              <a:chart seriesIdx="0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">
                                            <p:graphicEl>
                                              <a:chart seriesIdx="1" categoryIdx="1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xit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El"/>
        </p:bldSub>
      </p:bldGraphic>
      <p:bldP spid="53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한쪽 모서리 19">
            <a:extLst>
              <a:ext uri="{FF2B5EF4-FFF2-40B4-BE49-F238E27FC236}">
                <a16:creationId xmlns:a16="http://schemas.microsoft.com/office/drawing/2014/main" id="{20D5D7CF-6CE0-4CBF-8CF4-A913CE1D3AC1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rgbClr val="F3F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b="1">
                <a:solidFill>
                  <a:srgbClr val="44546A">
                    <a:lumMod val="75000"/>
                  </a:srgbClr>
                </a:solidFill>
              </a:rPr>
              <a:t> Tamaño de pedidos</a:t>
            </a:r>
            <a:endParaRPr lang="en-US"/>
          </a:p>
        </p:txBody>
      </p:sp>
      <p:graphicFrame>
        <p:nvGraphicFramePr>
          <p:cNvPr id="2" name="차트 40">
            <a:extLst>
              <a:ext uri="{FF2B5EF4-FFF2-40B4-BE49-F238E27FC236}">
                <a16:creationId xmlns:a16="http://schemas.microsoft.com/office/drawing/2014/main" id="{6EA96F5B-5EC8-4293-804F-C7A5BC7BCD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6443366"/>
              </p:ext>
            </p:extLst>
          </p:nvPr>
        </p:nvGraphicFramePr>
        <p:xfrm>
          <a:off x="1616186" y="2555930"/>
          <a:ext cx="5346633" cy="36582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모서리가 둥근 직사각형 43">
            <a:extLst>
              <a:ext uri="{FF2B5EF4-FFF2-40B4-BE49-F238E27FC236}">
                <a16:creationId xmlns:a16="http://schemas.microsoft.com/office/drawing/2014/main" id="{4F50FA7D-DFA7-4788-A97D-B40466368F38}"/>
              </a:ext>
            </a:extLst>
          </p:cNvPr>
          <p:cNvSpPr/>
          <p:nvPr/>
        </p:nvSpPr>
        <p:spPr>
          <a:xfrm>
            <a:off x="7519333" y="2108685"/>
            <a:ext cx="3523933" cy="437290"/>
          </a:xfrm>
          <a:prstGeom prst="roundRect">
            <a:avLst>
              <a:gd name="adj" fmla="val 2012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00" b="1" err="1">
                <a:solidFill>
                  <a:prstClr val="black">
                    <a:lumMod val="65000"/>
                    <a:lumOff val="35000"/>
                  </a:prstClr>
                </a:solidFill>
              </a:rPr>
              <a:t>Clasificaci</a:t>
            </a:r>
            <a:r>
              <a:rPr lang="es-CO" altLang="ko-KR" sz="1400" b="1" err="1">
                <a:solidFill>
                  <a:prstClr val="black">
                    <a:lumMod val="65000"/>
                    <a:lumOff val="35000"/>
                  </a:prstClr>
                </a:solidFill>
              </a:rPr>
              <a:t>ón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aphicFrame>
        <p:nvGraphicFramePr>
          <p:cNvPr id="6" name="표 44">
            <a:extLst>
              <a:ext uri="{FF2B5EF4-FFF2-40B4-BE49-F238E27FC236}">
                <a16:creationId xmlns:a16="http://schemas.microsoft.com/office/drawing/2014/main" id="{12341800-9275-4228-A77F-F31C83177E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555264"/>
              </p:ext>
            </p:extLst>
          </p:nvPr>
        </p:nvGraphicFramePr>
        <p:xfrm>
          <a:off x="7519330" y="2854940"/>
          <a:ext cx="3523933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43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04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9160">
                  <a:extLst>
                    <a:ext uri="{9D8B030D-6E8A-4147-A177-3AD203B41FA5}">
                      <a16:colId xmlns:a16="http://schemas.microsoft.com/office/drawing/2014/main" val="18026085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45546B"/>
                          </a:solidFill>
                        </a:rPr>
                        <a:t># de </a:t>
                      </a:r>
                      <a:r>
                        <a:rPr lang="en-US" altLang="ko-KR" sz="1400" err="1">
                          <a:solidFill>
                            <a:srgbClr val="45546B"/>
                          </a:solidFill>
                        </a:rPr>
                        <a:t>productos</a:t>
                      </a:r>
                      <a:endParaRPr lang="ko-KR" altLang="en-US" sz="1400">
                        <a:solidFill>
                          <a:srgbClr val="45546B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err="1">
                          <a:solidFill>
                            <a:srgbClr val="45546B"/>
                          </a:solidFill>
                        </a:rPr>
                        <a:t>Restaurante</a:t>
                      </a:r>
                      <a:endParaRPr lang="ko-KR" altLang="en-US" sz="1400" b="1">
                        <a:solidFill>
                          <a:srgbClr val="45546B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>
                          <a:solidFill>
                            <a:srgbClr val="45546B"/>
                          </a:solidFill>
                        </a:rPr>
                        <a:t>Rappi</a:t>
                      </a:r>
                      <a:endParaRPr lang="ko-KR" altLang="en-US" sz="1400" b="1">
                        <a:solidFill>
                          <a:srgbClr val="45546B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1598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898C"/>
                          </a:solidFill>
                        </a:rPr>
                        <a:t>4</a:t>
                      </a:r>
                      <a:endParaRPr lang="ko-KR" altLang="en-US" sz="1400">
                        <a:solidFill>
                          <a:srgbClr val="FF898C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898C"/>
                          </a:solidFill>
                        </a:rPr>
                        <a:t>39.84%</a:t>
                      </a:r>
                      <a:endParaRPr lang="ko-KR" altLang="en-US" sz="1400">
                        <a:solidFill>
                          <a:srgbClr val="FF898C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>
                          <a:solidFill>
                            <a:srgbClr val="FF898C"/>
                          </a:solidFill>
                        </a:rPr>
                        <a:t>39.28%</a:t>
                      </a:r>
                      <a:endParaRPr lang="ko-KR" altLang="en-US" sz="1400">
                        <a:solidFill>
                          <a:srgbClr val="FF898C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</a:t>
                      </a:r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31.52%</a:t>
                      </a:r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29.06%</a:t>
                      </a:r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</a:t>
                      </a:r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18.89%</a:t>
                      </a:r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21.04%</a:t>
                      </a:r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</a:t>
                      </a:r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9.76%</a:t>
                      </a:r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10.62%</a:t>
                      </a:r>
                      <a:endParaRPr lang="ko-KR" altLang="en-US" sz="120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45">
            <a:extLst>
              <a:ext uri="{FF2B5EF4-FFF2-40B4-BE49-F238E27FC236}">
                <a16:creationId xmlns:a16="http://schemas.microsoft.com/office/drawing/2014/main" id="{B39048E5-A7A4-4B1A-8EB8-EC5B6DBB0001}"/>
              </a:ext>
            </a:extLst>
          </p:cNvPr>
          <p:cNvSpPr/>
          <p:nvPr/>
        </p:nvSpPr>
        <p:spPr>
          <a:xfrm>
            <a:off x="7647258" y="5156721"/>
            <a:ext cx="4165265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>
                <a:solidFill>
                  <a:prstClr val="white">
                    <a:lumMod val="65000"/>
                  </a:prstClr>
                </a:solidFill>
              </a:rPr>
              <a:t>※</a:t>
            </a:r>
            <a:r>
              <a:rPr lang="es-CO" altLang="ko-KR" sz="1400">
                <a:solidFill>
                  <a:prstClr val="white">
                    <a:lumMod val="65000"/>
                  </a:prstClr>
                </a:solidFill>
              </a:rPr>
              <a:t>Datos basados en estudios</a:t>
            </a:r>
            <a:endParaRPr lang="en-US" altLang="ko-KR" sz="140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9" name="모서리가 둥근 직사각형 43">
            <a:extLst>
              <a:ext uri="{FF2B5EF4-FFF2-40B4-BE49-F238E27FC236}">
                <a16:creationId xmlns:a16="http://schemas.microsoft.com/office/drawing/2014/main" id="{728AF3BD-4B7F-4E37-8381-20FFEA06AEA2}"/>
              </a:ext>
            </a:extLst>
          </p:cNvPr>
          <p:cNvSpPr/>
          <p:nvPr/>
        </p:nvSpPr>
        <p:spPr>
          <a:xfrm>
            <a:off x="2572066" y="2108685"/>
            <a:ext cx="3523933" cy="437290"/>
          </a:xfrm>
          <a:prstGeom prst="roundRect">
            <a:avLst>
              <a:gd name="adj" fmla="val 20128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CO" altLang="ko-KR" sz="1400" b="1">
                <a:solidFill>
                  <a:prstClr val="black">
                    <a:lumMod val="65000"/>
                    <a:lumOff val="35000"/>
                  </a:prstClr>
                </a:solidFill>
              </a:rPr>
              <a:t># de productos por pedido</a:t>
            </a:r>
            <a:endParaRPr lang="ko-KR" altLang="en-US" sz="1400" b="1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3" name="타원 32">
            <a:extLst>
              <a:ext uri="{FF2B5EF4-FFF2-40B4-BE49-F238E27FC236}">
                <a16:creationId xmlns:a16="http://schemas.microsoft.com/office/drawing/2014/main" id="{A1CC3BE4-F750-4B68-9924-7286B9ED7072}"/>
              </a:ext>
            </a:extLst>
          </p:cNvPr>
          <p:cNvSpPr/>
          <p:nvPr/>
        </p:nvSpPr>
        <p:spPr>
          <a:xfrm>
            <a:off x="883333" y="2643725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3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15" name="타원 32">
            <a:extLst>
              <a:ext uri="{FF2B5EF4-FFF2-40B4-BE49-F238E27FC236}">
                <a16:creationId xmlns:a16="http://schemas.microsoft.com/office/drawing/2014/main" id="{473B41F5-CD72-4660-9CD4-CB606DD9C524}"/>
              </a:ext>
            </a:extLst>
          </p:cNvPr>
          <p:cNvSpPr/>
          <p:nvPr/>
        </p:nvSpPr>
        <p:spPr>
          <a:xfrm>
            <a:off x="883333" y="3939262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17" name="타원 32">
            <a:extLst>
              <a:ext uri="{FF2B5EF4-FFF2-40B4-BE49-F238E27FC236}">
                <a16:creationId xmlns:a16="http://schemas.microsoft.com/office/drawing/2014/main" id="{7FF674CF-4110-4C2E-A06D-0448E6834FDB}"/>
              </a:ext>
            </a:extLst>
          </p:cNvPr>
          <p:cNvSpPr/>
          <p:nvPr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18" name="직사각형 41">
            <a:extLst>
              <a:ext uri="{FF2B5EF4-FFF2-40B4-BE49-F238E27FC236}">
                <a16:creationId xmlns:a16="http://schemas.microsoft.com/office/drawing/2014/main" id="{92AE6EE4-8608-48AD-A739-F4E34A2EA89E}"/>
              </a:ext>
            </a:extLst>
          </p:cNvPr>
          <p:cNvSpPr/>
          <p:nvPr/>
        </p:nvSpPr>
        <p:spPr>
          <a:xfrm>
            <a:off x="3598415" y="3941234"/>
            <a:ext cx="1382174" cy="887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err="1">
                <a:solidFill>
                  <a:srgbClr val="44546A">
                    <a:lumMod val="75000"/>
                  </a:srgbClr>
                </a:solidFill>
              </a:rPr>
              <a:t>Restaurante</a:t>
            </a:r>
            <a:br>
              <a:rPr lang="en-US" altLang="ko-KR" sz="1200" b="1">
                <a:solidFill>
                  <a:srgbClr val="44546A">
                    <a:lumMod val="75000"/>
                  </a:srgbClr>
                </a:solidFill>
              </a:rPr>
            </a:br>
            <a:r>
              <a:rPr lang="en-US" altLang="ko-KR" sz="1200">
                <a:solidFill>
                  <a:srgbClr val="44546A">
                    <a:lumMod val="75000"/>
                  </a:srgbClr>
                </a:solidFill>
              </a:rPr>
              <a:t>&amp;</a:t>
            </a:r>
            <a:br>
              <a:rPr lang="en-US" altLang="ko-KR" sz="1200" b="1">
                <a:solidFill>
                  <a:srgbClr val="44546A">
                    <a:lumMod val="75000"/>
                  </a:srgbClr>
                </a:solidFill>
              </a:rPr>
            </a:br>
            <a:r>
              <a:rPr lang="en-US" altLang="ko-KR" sz="1200" b="1">
                <a:solidFill>
                  <a:srgbClr val="8D9DB5"/>
                </a:solidFill>
              </a:rPr>
              <a:t>Rappi</a:t>
            </a:r>
          </a:p>
        </p:txBody>
      </p:sp>
      <p:sp>
        <p:nvSpPr>
          <p:cNvPr id="19" name="타원 32">
            <a:extLst>
              <a:ext uri="{FF2B5EF4-FFF2-40B4-BE49-F238E27FC236}">
                <a16:creationId xmlns:a16="http://schemas.microsoft.com/office/drawing/2014/main" id="{015BDF0F-43D5-4687-88E0-A1EB2381C9F4}"/>
              </a:ext>
            </a:extLst>
          </p:cNvPr>
          <p:cNvSpPr/>
          <p:nvPr/>
        </p:nvSpPr>
        <p:spPr>
          <a:xfrm>
            <a:off x="883333" y="3291493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3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0" name="타원 32">
            <a:extLst>
              <a:ext uri="{FF2B5EF4-FFF2-40B4-BE49-F238E27FC236}">
                <a16:creationId xmlns:a16="http://schemas.microsoft.com/office/drawing/2014/main" id="{7BC20D72-43E0-409F-9D26-9E8785DA25F9}"/>
              </a:ext>
            </a:extLst>
          </p:cNvPr>
          <p:cNvSpPr/>
          <p:nvPr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57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5" grpId="0" animBg="1"/>
      <p:bldP spid="7" grpId="0"/>
      <p:bldP spid="9" grpId="0" animBg="1"/>
      <p:bldP spid="18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한쪽 모서리 19">
            <a:extLst>
              <a:ext uri="{FF2B5EF4-FFF2-40B4-BE49-F238E27FC236}">
                <a16:creationId xmlns:a16="http://schemas.microsoft.com/office/drawing/2014/main" id="{BEFD2050-B4F6-49BD-85FF-EB6034D429A1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rgbClr val="F3F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 Presentación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Animación_Simio">
            <a:hlinkClick r:id="" action="ppaction://media"/>
            <a:extLst>
              <a:ext uri="{FF2B5EF4-FFF2-40B4-BE49-F238E27FC236}">
                <a16:creationId xmlns:a16="http://schemas.microsoft.com/office/drawing/2014/main" id="{73284252-45F7-47BA-9568-4373021FDD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73498" y="2049351"/>
            <a:ext cx="8045003" cy="4525314"/>
          </a:xfrm>
          <a:prstGeom prst="rect">
            <a:avLst/>
          </a:prstGeom>
          <a:ln w="76200">
            <a:solidFill>
              <a:srgbClr val="404040"/>
            </a:solidFill>
          </a:ln>
          <a:effectLst>
            <a:outerShdw blurRad="114300" dist="508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6" name="타원 32">
            <a:extLst>
              <a:ext uri="{FF2B5EF4-FFF2-40B4-BE49-F238E27FC236}">
                <a16:creationId xmlns:a16="http://schemas.microsoft.com/office/drawing/2014/main" id="{6A37AA6B-5839-41A3-9BAC-B34104757216}"/>
              </a:ext>
            </a:extLst>
          </p:cNvPr>
          <p:cNvSpPr/>
          <p:nvPr/>
        </p:nvSpPr>
        <p:spPr>
          <a:xfrm>
            <a:off x="921970" y="25278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7" name="타원 32">
            <a:extLst>
              <a:ext uri="{FF2B5EF4-FFF2-40B4-BE49-F238E27FC236}">
                <a16:creationId xmlns:a16="http://schemas.microsoft.com/office/drawing/2014/main" id="{0C7B6A40-4FDB-4C51-A73A-C2CD95346AA4}"/>
              </a:ext>
            </a:extLst>
          </p:cNvPr>
          <p:cNvSpPr/>
          <p:nvPr/>
        </p:nvSpPr>
        <p:spPr>
          <a:xfrm>
            <a:off x="883333" y="3291493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3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8" name="타원 32">
            <a:extLst>
              <a:ext uri="{FF2B5EF4-FFF2-40B4-BE49-F238E27FC236}">
                <a16:creationId xmlns:a16="http://schemas.microsoft.com/office/drawing/2014/main" id="{5A0D7628-27EE-47F2-BDE0-605A2E919D01}"/>
              </a:ext>
            </a:extLst>
          </p:cNvPr>
          <p:cNvSpPr/>
          <p:nvPr/>
        </p:nvSpPr>
        <p:spPr>
          <a:xfrm>
            <a:off x="883333" y="3939262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10" name="타원 32">
            <a:extLst>
              <a:ext uri="{FF2B5EF4-FFF2-40B4-BE49-F238E27FC236}">
                <a16:creationId xmlns:a16="http://schemas.microsoft.com/office/drawing/2014/main" id="{EA740D70-30DD-402E-8E5B-4C2991B57268}"/>
              </a:ext>
            </a:extLst>
          </p:cNvPr>
          <p:cNvSpPr/>
          <p:nvPr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12" name="타원 32">
            <a:extLst>
              <a:ext uri="{FF2B5EF4-FFF2-40B4-BE49-F238E27FC236}">
                <a16:creationId xmlns:a16="http://schemas.microsoft.com/office/drawing/2014/main" id="{CBF40727-7DDC-45C2-B427-CA106EBA8BEA}"/>
              </a:ext>
            </a:extLst>
          </p:cNvPr>
          <p:cNvSpPr/>
          <p:nvPr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99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91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타원 32">
            <a:extLst>
              <a:ext uri="{FF2B5EF4-FFF2-40B4-BE49-F238E27FC236}">
                <a16:creationId xmlns:a16="http://schemas.microsoft.com/office/drawing/2014/main" id="{969CA00D-63F9-41E2-ADA7-F36337DC9EA7}"/>
              </a:ext>
            </a:extLst>
          </p:cNvPr>
          <p:cNvSpPr/>
          <p:nvPr/>
        </p:nvSpPr>
        <p:spPr>
          <a:xfrm>
            <a:off x="921970" y="25278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18" name="타원 32">
            <a:extLst>
              <a:ext uri="{FF2B5EF4-FFF2-40B4-BE49-F238E27FC236}">
                <a16:creationId xmlns:a16="http://schemas.microsoft.com/office/drawing/2014/main" id="{FDC5B7C8-9DFD-4F04-8138-D60F56EA11AD}"/>
              </a:ext>
            </a:extLst>
          </p:cNvPr>
          <p:cNvSpPr/>
          <p:nvPr/>
        </p:nvSpPr>
        <p:spPr>
          <a:xfrm>
            <a:off x="883333" y="3291493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3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19" name="타원 32">
            <a:extLst>
              <a:ext uri="{FF2B5EF4-FFF2-40B4-BE49-F238E27FC236}">
                <a16:creationId xmlns:a16="http://schemas.microsoft.com/office/drawing/2014/main" id="{982C5273-B444-4769-88EE-402F338226C4}"/>
              </a:ext>
            </a:extLst>
          </p:cNvPr>
          <p:cNvSpPr/>
          <p:nvPr/>
        </p:nvSpPr>
        <p:spPr>
          <a:xfrm>
            <a:off x="883333" y="3939262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1" name="타원 32">
            <a:extLst>
              <a:ext uri="{FF2B5EF4-FFF2-40B4-BE49-F238E27FC236}">
                <a16:creationId xmlns:a16="http://schemas.microsoft.com/office/drawing/2014/main" id="{A836B4F2-9091-499B-B6A8-70D19535F60A}"/>
              </a:ext>
            </a:extLst>
          </p:cNvPr>
          <p:cNvSpPr/>
          <p:nvPr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22" name="사각형: 둥근 한쪽 모서리 19">
            <a:extLst>
              <a:ext uri="{FF2B5EF4-FFF2-40B4-BE49-F238E27FC236}">
                <a16:creationId xmlns:a16="http://schemas.microsoft.com/office/drawing/2014/main" id="{0A305166-E2CE-41A6-83AF-12BD6F840920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rgbClr val="F3F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 Verificación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730D117-D0CF-41B5-B9AA-288C2210F0C0}"/>
              </a:ext>
            </a:extLst>
          </p:cNvPr>
          <p:cNvGrpSpPr/>
          <p:nvPr/>
        </p:nvGrpSpPr>
        <p:grpSpPr>
          <a:xfrm>
            <a:off x="3166016" y="3292931"/>
            <a:ext cx="6984675" cy="646331"/>
            <a:chOff x="3166016" y="3292931"/>
            <a:chExt cx="6984675" cy="64633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7CAA319-0505-4E09-A554-860BC41302AD}"/>
                </a:ext>
              </a:extLst>
            </p:cNvPr>
            <p:cNvGrpSpPr/>
            <p:nvPr/>
          </p:nvGrpSpPr>
          <p:grpSpPr>
            <a:xfrm>
              <a:off x="3166016" y="3325469"/>
              <a:ext cx="530587" cy="530587"/>
              <a:chOff x="10917944" y="1826625"/>
              <a:chExt cx="530587" cy="530587"/>
            </a:xfrm>
          </p:grpSpPr>
          <p:sp>
            <p:nvSpPr>
              <p:cNvPr id="24" name="모서리가 둥근 직사각형 31">
                <a:extLst>
                  <a:ext uri="{FF2B5EF4-FFF2-40B4-BE49-F238E27FC236}">
                    <a16:creationId xmlns:a16="http://schemas.microsoft.com/office/drawing/2014/main" id="{D7148920-B53E-4732-8E21-DCE7A8889694}"/>
                  </a:ext>
                </a:extLst>
              </p:cNvPr>
              <p:cNvSpPr/>
              <p:nvPr/>
            </p:nvSpPr>
            <p:spPr>
              <a:xfrm>
                <a:off x="10917944" y="1826625"/>
                <a:ext cx="530587" cy="530587"/>
              </a:xfrm>
              <a:prstGeom prst="ellipse">
                <a:avLst/>
              </a:prstGeom>
              <a:solidFill>
                <a:srgbClr val="6383EC"/>
              </a:solidFill>
              <a:ln>
                <a:noFill/>
              </a:ln>
              <a:effectLst>
                <a:outerShdw blurRad="50800" dist="38100" dir="5400000" algn="t" rotWithShape="0">
                  <a:srgbClr val="453EC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pic>
            <p:nvPicPr>
              <p:cNvPr id="25" name="Graphic 24" descr="Checkmark">
                <a:extLst>
                  <a:ext uri="{FF2B5EF4-FFF2-40B4-BE49-F238E27FC236}">
                    <a16:creationId xmlns:a16="http://schemas.microsoft.com/office/drawing/2014/main" id="{BDCAF1CB-ACCC-44B1-A3D7-3DDE1889D8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58829" y="1970174"/>
                <a:ext cx="246215" cy="246215"/>
              </a:xfrm>
              <a:prstGeom prst="rect">
                <a:avLst/>
              </a:prstGeom>
            </p:spPr>
          </p:pic>
        </p:grp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42BE7E1-7499-44CD-9726-E002540C66D9}"/>
                </a:ext>
              </a:extLst>
            </p:cNvPr>
            <p:cNvSpPr/>
            <p:nvPr/>
          </p:nvSpPr>
          <p:spPr>
            <a:xfrm>
              <a:off x="3837488" y="3292931"/>
              <a:ext cx="631320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altLang="ko-KR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Verificación del modelo por cada integrante del equipo</a:t>
              </a:r>
            </a:p>
            <a:p>
              <a:r>
                <a:rPr lang="es-CO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 corrigieron errores de parámetros</a:t>
              </a:r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1C75B72-063F-48BB-BAEE-17939C54E957}"/>
              </a:ext>
            </a:extLst>
          </p:cNvPr>
          <p:cNvGrpSpPr/>
          <p:nvPr/>
        </p:nvGrpSpPr>
        <p:grpSpPr>
          <a:xfrm>
            <a:off x="3166016" y="4184820"/>
            <a:ext cx="5919319" cy="530587"/>
            <a:chOff x="3166016" y="4184820"/>
            <a:chExt cx="5919319" cy="53058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369DA30-C2AB-4735-A38A-9ADB6810410F}"/>
                </a:ext>
              </a:extLst>
            </p:cNvPr>
            <p:cNvGrpSpPr/>
            <p:nvPr/>
          </p:nvGrpSpPr>
          <p:grpSpPr>
            <a:xfrm>
              <a:off x="3166016" y="4184820"/>
              <a:ext cx="530587" cy="530587"/>
              <a:chOff x="10917944" y="1826625"/>
              <a:chExt cx="530587" cy="530587"/>
            </a:xfrm>
          </p:grpSpPr>
          <p:sp>
            <p:nvSpPr>
              <p:cNvPr id="32" name="모서리가 둥근 직사각형 31">
                <a:extLst>
                  <a:ext uri="{FF2B5EF4-FFF2-40B4-BE49-F238E27FC236}">
                    <a16:creationId xmlns:a16="http://schemas.microsoft.com/office/drawing/2014/main" id="{59546FAD-0DDA-4B19-BBEF-9D7D4A481365}"/>
                  </a:ext>
                </a:extLst>
              </p:cNvPr>
              <p:cNvSpPr/>
              <p:nvPr/>
            </p:nvSpPr>
            <p:spPr>
              <a:xfrm>
                <a:off x="10917944" y="1826625"/>
                <a:ext cx="530587" cy="530587"/>
              </a:xfrm>
              <a:prstGeom prst="ellipse">
                <a:avLst/>
              </a:prstGeom>
              <a:solidFill>
                <a:srgbClr val="6383EC"/>
              </a:solidFill>
              <a:ln>
                <a:noFill/>
              </a:ln>
              <a:effectLst>
                <a:outerShdw blurRad="50800" dist="38100" dir="5400000" algn="t" rotWithShape="0">
                  <a:srgbClr val="453EC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6000" rtlCol="0" anchor="ctr"/>
              <a:lstStyle/>
              <a:p>
                <a:endParaRPr lang="en-US" altLang="ko-KR" sz="1050">
                  <a:solidFill>
                    <a:prstClr val="white"/>
                  </a:solidFill>
                </a:endParaRPr>
              </a:p>
            </p:txBody>
          </p:sp>
          <p:pic>
            <p:nvPicPr>
              <p:cNvPr id="33" name="Graphic 32" descr="Checkmark">
                <a:extLst>
                  <a:ext uri="{FF2B5EF4-FFF2-40B4-BE49-F238E27FC236}">
                    <a16:creationId xmlns:a16="http://schemas.microsoft.com/office/drawing/2014/main" id="{58C9178C-D278-4734-B46B-E342A9DA3F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11058829" y="1970174"/>
                <a:ext cx="246215" cy="246215"/>
              </a:xfrm>
              <a:prstGeom prst="rect">
                <a:avLst/>
              </a:prstGeom>
            </p:spPr>
          </p:pic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EA16F9A-FFA5-4F39-82E0-F0BC68D282F1}"/>
                </a:ext>
              </a:extLst>
            </p:cNvPr>
            <p:cNvSpPr/>
            <p:nvPr/>
          </p:nvSpPr>
          <p:spPr>
            <a:xfrm>
              <a:off x="3837488" y="4265447"/>
              <a:ext cx="52478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CO" altLang="ko-KR" b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Documentación general del proceso realizado</a:t>
              </a:r>
            </a:p>
          </p:txBody>
        </p:sp>
      </p:grpSp>
      <p:sp>
        <p:nvSpPr>
          <p:cNvPr id="38" name="타원 32">
            <a:extLst>
              <a:ext uri="{FF2B5EF4-FFF2-40B4-BE49-F238E27FC236}">
                <a16:creationId xmlns:a16="http://schemas.microsoft.com/office/drawing/2014/main" id="{2873DB35-C0CA-4C07-AF75-409BEFCE1C4A}"/>
              </a:ext>
            </a:extLst>
          </p:cNvPr>
          <p:cNvSpPr/>
          <p:nvPr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42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32">
            <a:extLst>
              <a:ext uri="{FF2B5EF4-FFF2-40B4-BE49-F238E27FC236}">
                <a16:creationId xmlns:a16="http://schemas.microsoft.com/office/drawing/2014/main" id="{7F9ECB09-CD57-48B7-BC27-7CAC2D945EB4}"/>
              </a:ext>
            </a:extLst>
          </p:cNvPr>
          <p:cNvSpPr/>
          <p:nvPr/>
        </p:nvSpPr>
        <p:spPr>
          <a:xfrm>
            <a:off x="883333" y="3291493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3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3" name="타원 32">
            <a:extLst>
              <a:ext uri="{FF2B5EF4-FFF2-40B4-BE49-F238E27FC236}">
                <a16:creationId xmlns:a16="http://schemas.microsoft.com/office/drawing/2014/main" id="{6E67B24E-DA53-4581-B9A4-3AF2C80F0E9F}"/>
              </a:ext>
            </a:extLst>
          </p:cNvPr>
          <p:cNvSpPr/>
          <p:nvPr/>
        </p:nvSpPr>
        <p:spPr>
          <a:xfrm>
            <a:off x="883333" y="3939262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2</a:t>
            </a:r>
            <a:endParaRPr lang="ko-KR" altLang="en-US" sz="1000">
              <a:solidFill>
                <a:prstClr val="white"/>
              </a:solidFill>
            </a:endParaRPr>
          </a:p>
        </p:txBody>
      </p:sp>
      <p:sp>
        <p:nvSpPr>
          <p:cNvPr id="5" name="타원 32">
            <a:extLst>
              <a:ext uri="{FF2B5EF4-FFF2-40B4-BE49-F238E27FC236}">
                <a16:creationId xmlns:a16="http://schemas.microsoft.com/office/drawing/2014/main" id="{0A133FD5-6FBC-4E05-A66E-01DA6B2E77BC}"/>
              </a:ext>
            </a:extLst>
          </p:cNvPr>
          <p:cNvSpPr/>
          <p:nvPr/>
        </p:nvSpPr>
        <p:spPr>
          <a:xfrm>
            <a:off x="883333" y="530291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B62D152-7E4D-4C77-86B5-44EDF82A90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0036063"/>
              </p:ext>
            </p:extLst>
          </p:nvPr>
        </p:nvGraphicFramePr>
        <p:xfrm>
          <a:off x="1597025" y="1455228"/>
          <a:ext cx="9236076" cy="3852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8CB1BB-D30C-48B1-B957-C6FD18D9222D}"/>
              </a:ext>
            </a:extLst>
          </p:cNvPr>
          <p:cNvSpPr/>
          <p:nvPr/>
        </p:nvSpPr>
        <p:spPr>
          <a:xfrm>
            <a:off x="4417453" y="5712259"/>
            <a:ext cx="1455312" cy="7658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Rango</a:t>
            </a:r>
            <a:r>
              <a:rPr lang="en-US"/>
              <a:t> de </a:t>
            </a:r>
            <a:r>
              <a:rPr lang="en-US" err="1"/>
              <a:t>Aceptaci</a:t>
            </a:r>
            <a:r>
              <a:rPr lang="es-CO" err="1"/>
              <a:t>ón</a:t>
            </a:r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945FEA-432E-4EB8-891D-F78C38BFBE80}"/>
              </a:ext>
            </a:extLst>
          </p:cNvPr>
          <p:cNvSpPr/>
          <p:nvPr/>
        </p:nvSpPr>
        <p:spPr>
          <a:xfrm>
            <a:off x="6319237" y="5712259"/>
            <a:ext cx="1455312" cy="765815"/>
          </a:xfrm>
          <a:prstGeom prst="roundRect">
            <a:avLst/>
          </a:prstGeom>
          <a:solidFill>
            <a:srgbClr val="534E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Rango</a:t>
            </a:r>
            <a:r>
              <a:rPr lang="en-US"/>
              <a:t> de </a:t>
            </a:r>
            <a:r>
              <a:rPr lang="es-CO"/>
              <a:t>Resultados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89A3B3-A63A-45B5-B3A1-B171F47B47C4}"/>
              </a:ext>
            </a:extLst>
          </p:cNvPr>
          <p:cNvSpPr txBox="1"/>
          <p:nvPr/>
        </p:nvSpPr>
        <p:spPr>
          <a:xfrm>
            <a:off x="4835857" y="5207010"/>
            <a:ext cx="64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b="1">
                <a:solidFill>
                  <a:schemeClr val="tx1">
                    <a:lumMod val="65000"/>
                    <a:lumOff val="35000"/>
                  </a:schemeClr>
                </a:solidFill>
              </a:rPr>
              <a:t>Real</a:t>
            </a:r>
            <a:endParaRPr 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F5211-6812-4A4F-A7F4-4A29380D4BC0}"/>
              </a:ext>
            </a:extLst>
          </p:cNvPr>
          <p:cNvSpPr txBox="1"/>
          <p:nvPr/>
        </p:nvSpPr>
        <p:spPr>
          <a:xfrm>
            <a:off x="6532974" y="5207010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b="1">
                <a:solidFill>
                  <a:srgbClr val="534EC0"/>
                </a:solidFill>
              </a:rPr>
              <a:t>Modelo</a:t>
            </a:r>
            <a:endParaRPr lang="en-US" b="1">
              <a:solidFill>
                <a:srgbClr val="534EC0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1B7674-42FB-464A-9564-48A043685AE0}"/>
              </a:ext>
            </a:extLst>
          </p:cNvPr>
          <p:cNvGrpSpPr/>
          <p:nvPr/>
        </p:nvGrpSpPr>
        <p:grpSpPr>
          <a:xfrm>
            <a:off x="10917944" y="1826625"/>
            <a:ext cx="530587" cy="530587"/>
            <a:chOff x="10917944" y="1826625"/>
            <a:chExt cx="530587" cy="530587"/>
          </a:xfrm>
        </p:grpSpPr>
        <p:sp>
          <p:nvSpPr>
            <p:cNvPr id="13" name="모서리가 둥근 직사각형 31">
              <a:extLst>
                <a:ext uri="{FF2B5EF4-FFF2-40B4-BE49-F238E27FC236}">
                  <a16:creationId xmlns:a16="http://schemas.microsoft.com/office/drawing/2014/main" id="{D1F6319A-467D-4F81-824D-68B02047F9F1}"/>
                </a:ext>
              </a:extLst>
            </p:cNvPr>
            <p:cNvSpPr/>
            <p:nvPr/>
          </p:nvSpPr>
          <p:spPr>
            <a:xfrm>
              <a:off x="10917944" y="1826625"/>
              <a:ext cx="530587" cy="530587"/>
            </a:xfrm>
            <a:prstGeom prst="ellipse">
              <a:avLst/>
            </a:prstGeom>
            <a:solidFill>
              <a:srgbClr val="6383EC"/>
            </a:solidFill>
            <a:ln>
              <a:noFill/>
            </a:ln>
            <a:effectLst>
              <a:outerShdw blurRad="50800" dist="38100" dir="5400000" algn="t" rotWithShape="0">
                <a:srgbClr val="453ECE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endParaRPr lang="en-US" altLang="ko-KR" sz="1050">
                <a:solidFill>
                  <a:prstClr val="white"/>
                </a:solidFill>
              </a:endParaRPr>
            </a:p>
          </p:txBody>
        </p:sp>
        <p:pic>
          <p:nvPicPr>
            <p:cNvPr id="14" name="Graphic 13" descr="Checkmark">
              <a:extLst>
                <a:ext uri="{FF2B5EF4-FFF2-40B4-BE49-F238E27FC236}">
                  <a16:creationId xmlns:a16="http://schemas.microsoft.com/office/drawing/2014/main" id="{63F3D15F-B50C-4996-A8C6-EAEA87ACF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8829" y="1970174"/>
              <a:ext cx="246215" cy="246215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237BB5-D85A-487C-BCD5-84D2EFBF5816}"/>
              </a:ext>
            </a:extLst>
          </p:cNvPr>
          <p:cNvGrpSpPr/>
          <p:nvPr/>
        </p:nvGrpSpPr>
        <p:grpSpPr>
          <a:xfrm>
            <a:off x="10917944" y="3024836"/>
            <a:ext cx="530587" cy="530587"/>
            <a:chOff x="10917944" y="3024836"/>
            <a:chExt cx="530587" cy="530587"/>
          </a:xfrm>
        </p:grpSpPr>
        <p:sp>
          <p:nvSpPr>
            <p:cNvPr id="15" name="모서리가 둥근 직사각형 31">
              <a:extLst>
                <a:ext uri="{FF2B5EF4-FFF2-40B4-BE49-F238E27FC236}">
                  <a16:creationId xmlns:a16="http://schemas.microsoft.com/office/drawing/2014/main" id="{98BFB08A-DED6-4460-9460-7488CD7ADE84}"/>
                </a:ext>
              </a:extLst>
            </p:cNvPr>
            <p:cNvSpPr/>
            <p:nvPr/>
          </p:nvSpPr>
          <p:spPr>
            <a:xfrm>
              <a:off x="10917944" y="3024836"/>
              <a:ext cx="530587" cy="530587"/>
            </a:xfrm>
            <a:prstGeom prst="ellipse">
              <a:avLst/>
            </a:prstGeom>
            <a:solidFill>
              <a:srgbClr val="6383EC"/>
            </a:solidFill>
            <a:ln>
              <a:noFill/>
            </a:ln>
            <a:effectLst>
              <a:outerShdw blurRad="50800" dist="38100" dir="5400000" algn="t" rotWithShape="0">
                <a:srgbClr val="453ECE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endParaRPr lang="en-US" altLang="ko-KR" sz="1050">
                <a:solidFill>
                  <a:prstClr val="white"/>
                </a:solidFill>
              </a:endParaRPr>
            </a:p>
          </p:txBody>
        </p:sp>
        <p:pic>
          <p:nvPicPr>
            <p:cNvPr id="16" name="Graphic 15" descr="Checkmark">
              <a:extLst>
                <a:ext uri="{FF2B5EF4-FFF2-40B4-BE49-F238E27FC236}">
                  <a16:creationId xmlns:a16="http://schemas.microsoft.com/office/drawing/2014/main" id="{70B8F256-F347-4EBC-8DE7-2940FB21B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8829" y="3168385"/>
              <a:ext cx="246215" cy="24621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9D45491-CBC5-4D62-9434-DC9D09CA7FED}"/>
              </a:ext>
            </a:extLst>
          </p:cNvPr>
          <p:cNvGrpSpPr/>
          <p:nvPr/>
        </p:nvGrpSpPr>
        <p:grpSpPr>
          <a:xfrm>
            <a:off x="10917944" y="4223047"/>
            <a:ext cx="530587" cy="530587"/>
            <a:chOff x="10917944" y="4223047"/>
            <a:chExt cx="530587" cy="530587"/>
          </a:xfrm>
        </p:grpSpPr>
        <p:sp>
          <p:nvSpPr>
            <p:cNvPr id="17" name="모서리가 둥근 직사각형 31">
              <a:extLst>
                <a:ext uri="{FF2B5EF4-FFF2-40B4-BE49-F238E27FC236}">
                  <a16:creationId xmlns:a16="http://schemas.microsoft.com/office/drawing/2014/main" id="{A6E0F90B-9C07-4534-996E-345FADA910F6}"/>
                </a:ext>
              </a:extLst>
            </p:cNvPr>
            <p:cNvSpPr/>
            <p:nvPr/>
          </p:nvSpPr>
          <p:spPr>
            <a:xfrm>
              <a:off x="10917944" y="4223047"/>
              <a:ext cx="530587" cy="530587"/>
            </a:xfrm>
            <a:prstGeom prst="ellipse">
              <a:avLst/>
            </a:prstGeom>
            <a:solidFill>
              <a:srgbClr val="6383EC"/>
            </a:solidFill>
            <a:ln>
              <a:noFill/>
            </a:ln>
            <a:effectLst>
              <a:outerShdw blurRad="50800" dist="38100" dir="5400000" algn="t" rotWithShape="0">
                <a:srgbClr val="453ECE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6000" rtlCol="0" anchor="ctr"/>
            <a:lstStyle/>
            <a:p>
              <a:endParaRPr lang="en-US" altLang="ko-KR" sz="1050">
                <a:solidFill>
                  <a:prstClr val="white"/>
                </a:solidFill>
              </a:endParaRPr>
            </a:p>
          </p:txBody>
        </p:sp>
        <p:pic>
          <p:nvPicPr>
            <p:cNvPr id="18" name="Graphic 17" descr="Checkmark">
              <a:extLst>
                <a:ext uri="{FF2B5EF4-FFF2-40B4-BE49-F238E27FC236}">
                  <a16:creationId xmlns:a16="http://schemas.microsoft.com/office/drawing/2014/main" id="{2DEDACE0-4CC3-43FF-95CD-FCD4F4BE7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58829" y="4366596"/>
              <a:ext cx="246215" cy="246215"/>
            </a:xfrm>
            <a:prstGeom prst="rect">
              <a:avLst/>
            </a:prstGeom>
          </p:spPr>
        </p:pic>
      </p:grpSp>
      <p:sp>
        <p:nvSpPr>
          <p:cNvPr id="22" name="사각형: 둥근 한쪽 모서리 19">
            <a:extLst>
              <a:ext uri="{FF2B5EF4-FFF2-40B4-BE49-F238E27FC236}">
                <a16:creationId xmlns:a16="http://schemas.microsoft.com/office/drawing/2014/main" id="{3552ED64-711E-437D-8E1C-355B6577A042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rgbClr val="F3F4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chemeClr val="tx1">
                    <a:lumMod val="65000"/>
                    <a:lumOff val="35000"/>
                  </a:schemeClr>
                </a:solidFill>
              </a:rPr>
              <a:t> Validación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" name="직사각형 45">
            <a:extLst>
              <a:ext uri="{FF2B5EF4-FFF2-40B4-BE49-F238E27FC236}">
                <a16:creationId xmlns:a16="http://schemas.microsoft.com/office/drawing/2014/main" id="{BB38FBC9-6831-4A43-9895-A8A8717ECF52}"/>
              </a:ext>
            </a:extLst>
          </p:cNvPr>
          <p:cNvSpPr/>
          <p:nvPr/>
        </p:nvSpPr>
        <p:spPr>
          <a:xfrm>
            <a:off x="3166077" y="6478074"/>
            <a:ext cx="3984416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>
                <a:solidFill>
                  <a:prstClr val="white">
                    <a:lumMod val="65000"/>
                  </a:prstClr>
                </a:solidFill>
              </a:rPr>
              <a:t>※</a:t>
            </a:r>
            <a:r>
              <a:rPr lang="es-CO" altLang="ko-KR" sz="1400">
                <a:solidFill>
                  <a:prstClr val="white">
                    <a:lumMod val="65000"/>
                  </a:prstClr>
                </a:solidFill>
              </a:rPr>
              <a:t>Métricas establecidas por el experto</a:t>
            </a:r>
            <a:endParaRPr lang="en-US" altLang="ko-KR" sz="140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4" name="타원 32">
            <a:extLst>
              <a:ext uri="{FF2B5EF4-FFF2-40B4-BE49-F238E27FC236}">
                <a16:creationId xmlns:a16="http://schemas.microsoft.com/office/drawing/2014/main" id="{B0507DEA-A0CD-4A9D-BD12-ABDB2D2AEB37}"/>
              </a:ext>
            </a:extLst>
          </p:cNvPr>
          <p:cNvSpPr/>
          <p:nvPr/>
        </p:nvSpPr>
        <p:spPr>
          <a:xfrm>
            <a:off x="883333" y="4621088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s-CO" altLang="ko-KR" sz="1000">
                <a:solidFill>
                  <a:prstClr val="white"/>
                </a:solidFill>
              </a:rPr>
              <a:t>1</a:t>
            </a:r>
            <a:endParaRPr lang="ko-KR" altLang="en-US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63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series"/>
        </p:bldSub>
      </p:bldGraphic>
      <p:bldP spid="8" grpId="0" animBg="1"/>
      <p:bldP spid="10" grpId="0" animBg="1"/>
      <p:bldP spid="7" grpId="0"/>
      <p:bldP spid="11" grpId="0"/>
      <p:bldP spid="23" grpId="0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한쪽 모서리 19">
            <a:extLst>
              <a:ext uri="{FF2B5EF4-FFF2-40B4-BE49-F238E27FC236}">
                <a16:creationId xmlns:a16="http://schemas.microsoft.com/office/drawing/2014/main" id="{9B062270-30C1-4E0D-A1CF-B2DF01B54505}"/>
              </a:ext>
            </a:extLst>
          </p:cNvPr>
          <p:cNvSpPr/>
          <p:nvPr/>
        </p:nvSpPr>
        <p:spPr>
          <a:xfrm flipH="1">
            <a:off x="1258999" y="1117508"/>
            <a:ext cx="10932997" cy="685892"/>
          </a:xfrm>
          <a:prstGeom prst="round1Rect">
            <a:avLst>
              <a:gd name="adj" fmla="val 35653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CO" altLang="ko-KR" b="1">
                <a:solidFill>
                  <a:srgbClr val="F3F4FF"/>
                </a:solidFill>
              </a:rPr>
              <a:t> 1. Entre más mejor – Aumentar el número de cocineros</a:t>
            </a:r>
            <a:endParaRPr lang="ko-KR" altLang="en-US" b="1">
              <a:solidFill>
                <a:srgbClr val="F3F4FF"/>
              </a:solidFill>
            </a:endParaRP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6AE587C-199B-46D8-97B5-E4FA4E4B3F93}"/>
              </a:ext>
            </a:extLst>
          </p:cNvPr>
          <p:cNvGrpSpPr/>
          <p:nvPr/>
        </p:nvGrpSpPr>
        <p:grpSpPr>
          <a:xfrm>
            <a:off x="4414300" y="2416927"/>
            <a:ext cx="2511380" cy="3364587"/>
            <a:chOff x="6993228" y="2514318"/>
            <a:chExt cx="2511380" cy="3364587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5C537B7D-F538-4B89-A546-5D66BB425657}"/>
                </a:ext>
              </a:extLst>
            </p:cNvPr>
            <p:cNvSpPr/>
            <p:nvPr/>
          </p:nvSpPr>
          <p:spPr>
            <a:xfrm>
              <a:off x="6993228" y="2514318"/>
              <a:ext cx="2511380" cy="2966121"/>
            </a:xfrm>
            <a:prstGeom prst="roundRect">
              <a:avLst/>
            </a:prstGeom>
            <a:noFill/>
            <a:ln w="28575">
              <a:solidFill>
                <a:srgbClr val="F3F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277113A-B2B4-4502-8DA7-B1FC058CBEC5}"/>
                </a:ext>
              </a:extLst>
            </p:cNvPr>
            <p:cNvSpPr txBox="1"/>
            <p:nvPr/>
          </p:nvSpPr>
          <p:spPr>
            <a:xfrm>
              <a:off x="7829339" y="5509573"/>
              <a:ext cx="9172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Cocina</a:t>
              </a:r>
            </a:p>
          </p:txBody>
        </p:sp>
      </p:grpSp>
      <p:pic>
        <p:nvPicPr>
          <p:cNvPr id="79" name="Graphic 78" descr="Arrow Straight">
            <a:extLst>
              <a:ext uri="{FF2B5EF4-FFF2-40B4-BE49-F238E27FC236}">
                <a16:creationId xmlns:a16="http://schemas.microsoft.com/office/drawing/2014/main" id="{57E0E014-ABC8-440A-9879-8173EE40CB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921039" y="3942666"/>
            <a:ext cx="605438" cy="605438"/>
          </a:xfrm>
          <a:prstGeom prst="rect">
            <a:avLst/>
          </a:prstGeom>
        </p:spPr>
      </p:pic>
      <p:pic>
        <p:nvPicPr>
          <p:cNvPr id="80" name="Graphic 79" descr="Arrow Straight">
            <a:extLst>
              <a:ext uri="{FF2B5EF4-FFF2-40B4-BE49-F238E27FC236}">
                <a16:creationId xmlns:a16="http://schemas.microsoft.com/office/drawing/2014/main" id="{95E97651-223F-4F30-8458-57619861C0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3276" y="4296686"/>
            <a:ext cx="757915" cy="757915"/>
          </a:xfrm>
          <a:prstGeom prst="rect">
            <a:avLst/>
          </a:prstGeom>
        </p:spPr>
      </p:pic>
      <p:pic>
        <p:nvPicPr>
          <p:cNvPr id="81" name="Graphic 80" descr="Arrow Straight">
            <a:extLst>
              <a:ext uri="{FF2B5EF4-FFF2-40B4-BE49-F238E27FC236}">
                <a16:creationId xmlns:a16="http://schemas.microsoft.com/office/drawing/2014/main" id="{261D4C20-D1E4-4003-9466-CEE2BC8747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591915" y="3944129"/>
            <a:ext cx="605438" cy="605438"/>
          </a:xfrm>
          <a:prstGeom prst="rect">
            <a:avLst/>
          </a:prstGeom>
        </p:spPr>
      </p:pic>
      <p:pic>
        <p:nvPicPr>
          <p:cNvPr id="82" name="Graphic 81" descr="Arrow Straight">
            <a:extLst>
              <a:ext uri="{FF2B5EF4-FFF2-40B4-BE49-F238E27FC236}">
                <a16:creationId xmlns:a16="http://schemas.microsoft.com/office/drawing/2014/main" id="{7FF343A6-AE44-415E-8633-F4C65A2EA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368420" y="4086071"/>
            <a:ext cx="663083" cy="663083"/>
          </a:xfrm>
          <a:prstGeom prst="rect">
            <a:avLst/>
          </a:prstGeom>
        </p:spPr>
      </p:pic>
      <p:pic>
        <p:nvPicPr>
          <p:cNvPr id="83" name="Graphic 82" descr="Arrow Straight">
            <a:extLst>
              <a:ext uri="{FF2B5EF4-FFF2-40B4-BE49-F238E27FC236}">
                <a16:creationId xmlns:a16="http://schemas.microsoft.com/office/drawing/2014/main" id="{90D7FC5E-B13B-447E-9B9F-45876BCD2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152859" y="4025790"/>
            <a:ext cx="452469" cy="452469"/>
          </a:xfrm>
          <a:prstGeom prst="rect">
            <a:avLst/>
          </a:prstGeom>
        </p:spPr>
      </p:pic>
      <p:pic>
        <p:nvPicPr>
          <p:cNvPr id="84" name="Graphic 83" descr="Arrow Straight">
            <a:extLst>
              <a:ext uri="{FF2B5EF4-FFF2-40B4-BE49-F238E27FC236}">
                <a16:creationId xmlns:a16="http://schemas.microsoft.com/office/drawing/2014/main" id="{747658BE-07E3-4858-9B27-610FE2E270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553344" y="4464214"/>
            <a:ext cx="387128" cy="387128"/>
          </a:xfrm>
          <a:prstGeom prst="rect">
            <a:avLst/>
          </a:prstGeom>
        </p:spPr>
      </p:pic>
      <p:grpSp>
        <p:nvGrpSpPr>
          <p:cNvPr id="85" name="Group 84">
            <a:extLst>
              <a:ext uri="{FF2B5EF4-FFF2-40B4-BE49-F238E27FC236}">
                <a16:creationId xmlns:a16="http://schemas.microsoft.com/office/drawing/2014/main" id="{894F4822-A991-475A-B585-339DE6ED4B47}"/>
              </a:ext>
            </a:extLst>
          </p:cNvPr>
          <p:cNvGrpSpPr/>
          <p:nvPr/>
        </p:nvGrpSpPr>
        <p:grpSpPr>
          <a:xfrm>
            <a:off x="7840080" y="2820177"/>
            <a:ext cx="1426528" cy="1634083"/>
            <a:chOff x="10470783" y="2769103"/>
            <a:chExt cx="1426528" cy="1634083"/>
          </a:xfrm>
        </p:grpSpPr>
        <p:pic>
          <p:nvPicPr>
            <p:cNvPr id="86" name="Graphic 85" descr="Stopwatch">
              <a:extLst>
                <a:ext uri="{FF2B5EF4-FFF2-40B4-BE49-F238E27FC236}">
                  <a16:creationId xmlns:a16="http://schemas.microsoft.com/office/drawing/2014/main" id="{F1267A2B-C1D8-40B3-B1EA-EA74E05ED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731393" y="3488786"/>
              <a:ext cx="914400" cy="914400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7ECA8EC-0CB2-4260-801E-F1D7D1A0308F}"/>
                </a:ext>
              </a:extLst>
            </p:cNvPr>
            <p:cNvSpPr txBox="1"/>
            <p:nvPr/>
          </p:nvSpPr>
          <p:spPr>
            <a:xfrm>
              <a:off x="10470783" y="2769103"/>
              <a:ext cx="142652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b="1">
                  <a:solidFill>
                    <a:srgbClr val="F3F4FF"/>
                  </a:solidFill>
                </a:rPr>
                <a:t>Tiempo de espera</a:t>
              </a:r>
              <a:endParaRPr lang="en-US" b="1">
                <a:solidFill>
                  <a:srgbClr val="F3F4FF"/>
                </a:solidFill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E732BE9-B41D-4333-81C3-BB7CD1219A68}"/>
              </a:ext>
            </a:extLst>
          </p:cNvPr>
          <p:cNvGrpSpPr/>
          <p:nvPr/>
        </p:nvGrpSpPr>
        <p:grpSpPr>
          <a:xfrm>
            <a:off x="4794626" y="3426326"/>
            <a:ext cx="1828800" cy="914400"/>
            <a:chOff x="2327551" y="3447853"/>
            <a:chExt cx="1828800" cy="914400"/>
          </a:xfrm>
        </p:grpSpPr>
        <p:pic>
          <p:nvPicPr>
            <p:cNvPr id="73" name="Graphic 72" descr="Chef">
              <a:extLst>
                <a:ext uri="{FF2B5EF4-FFF2-40B4-BE49-F238E27FC236}">
                  <a16:creationId xmlns:a16="http://schemas.microsoft.com/office/drawing/2014/main" id="{543F8E1D-405A-4483-9FA5-897A50B5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27551" y="3447853"/>
              <a:ext cx="914400" cy="914400"/>
            </a:xfrm>
            <a:prstGeom prst="rect">
              <a:avLst/>
            </a:prstGeom>
          </p:spPr>
        </p:pic>
        <p:pic>
          <p:nvPicPr>
            <p:cNvPr id="74" name="Graphic 73" descr="Chef">
              <a:extLst>
                <a:ext uri="{FF2B5EF4-FFF2-40B4-BE49-F238E27FC236}">
                  <a16:creationId xmlns:a16="http://schemas.microsoft.com/office/drawing/2014/main" id="{7AC4C4B0-4AAD-465E-98AE-A1E577098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241951" y="3447853"/>
              <a:ext cx="914400" cy="914400"/>
            </a:xfrm>
            <a:prstGeom prst="rect">
              <a:avLst/>
            </a:prstGeom>
          </p:spPr>
        </p:pic>
      </p:grpSp>
      <p:pic>
        <p:nvPicPr>
          <p:cNvPr id="89" name="Graphic 88" descr="Chef">
            <a:extLst>
              <a:ext uri="{FF2B5EF4-FFF2-40B4-BE49-F238E27FC236}">
                <a16:creationId xmlns:a16="http://schemas.microsoft.com/office/drawing/2014/main" id="{6C7D3B23-BC98-46B5-8141-B0597FD584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4626" y="4289425"/>
            <a:ext cx="914400" cy="914400"/>
          </a:xfrm>
          <a:prstGeom prst="rect">
            <a:avLst/>
          </a:prstGeom>
        </p:spPr>
      </p:pic>
      <p:pic>
        <p:nvPicPr>
          <p:cNvPr id="90" name="Graphic 89" descr="Chef">
            <a:extLst>
              <a:ext uri="{FF2B5EF4-FFF2-40B4-BE49-F238E27FC236}">
                <a16:creationId xmlns:a16="http://schemas.microsoft.com/office/drawing/2014/main" id="{E205FDDB-2D04-4D16-8F55-CF2C9713C5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9026" y="4289425"/>
            <a:ext cx="914400" cy="914400"/>
          </a:xfrm>
          <a:prstGeom prst="rect">
            <a:avLst/>
          </a:prstGeom>
        </p:spPr>
      </p:pic>
      <p:pic>
        <p:nvPicPr>
          <p:cNvPr id="92" name="Graphic 91" descr="Chef">
            <a:extLst>
              <a:ext uri="{FF2B5EF4-FFF2-40B4-BE49-F238E27FC236}">
                <a16:creationId xmlns:a16="http://schemas.microsoft.com/office/drawing/2014/main" id="{C9E0D807-CF37-4607-BF89-64CDD6174F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94626" y="2596148"/>
            <a:ext cx="914400" cy="914400"/>
          </a:xfrm>
          <a:prstGeom prst="rect">
            <a:avLst/>
          </a:prstGeom>
        </p:spPr>
      </p:pic>
      <p:pic>
        <p:nvPicPr>
          <p:cNvPr id="93" name="Graphic 92" descr="Chef">
            <a:extLst>
              <a:ext uri="{FF2B5EF4-FFF2-40B4-BE49-F238E27FC236}">
                <a16:creationId xmlns:a16="http://schemas.microsoft.com/office/drawing/2014/main" id="{A6026A17-8F2B-47D8-9A01-812BE6C955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09026" y="259614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3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7" presetClass="entr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xit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7" presetClass="entr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xit" presetSubtype="0" repeatCount="indefinite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7" presetClass="entr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xit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7" presetClass="entr" presetSubtype="0" repeatCount="indefinite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xit" presetSubtype="0" repeatCount="indefinite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7" presetClass="entr" presetSubtype="0" repeatCount="indefinite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xit" presetSubtype="0" repeatCount="indefinite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7" presetClass="entr" presetSubtype="0" repeatCount="indefinite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xit" presetSubtype="0" repeatCount="indefinite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65CC7EE64EE5548BE8186097708589C" ma:contentTypeVersion="9" ma:contentTypeDescription="Crear nuevo documento." ma:contentTypeScope="" ma:versionID="65666e1b454b0e6857b6b94c13291cfb">
  <xsd:schema xmlns:xsd="http://www.w3.org/2001/XMLSchema" xmlns:xs="http://www.w3.org/2001/XMLSchema" xmlns:p="http://schemas.microsoft.com/office/2006/metadata/properties" xmlns:ns3="cb50a7c0-5421-4380-a6da-3f2b9f4861f2" xmlns:ns4="49663151-748c-4207-8a7f-238531cda82d" targetNamespace="http://schemas.microsoft.com/office/2006/metadata/properties" ma:root="true" ma:fieldsID="d2a436d1c78fd844c63c6bd599436b18" ns3:_="" ns4:_="">
    <xsd:import namespace="cb50a7c0-5421-4380-a6da-3f2b9f4861f2"/>
    <xsd:import namespace="49663151-748c-4207-8a7f-238531cda82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50a7c0-5421-4380-a6da-3f2b9f4861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663151-748c-4207-8a7f-238531cda82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CCF020B-1397-4CA2-8A02-E0F59C99832C}">
  <ds:schemaRefs>
    <ds:schemaRef ds:uri="49663151-748c-4207-8a7f-238531cda82d"/>
    <ds:schemaRef ds:uri="cb50a7c0-5421-4380-a6da-3f2b9f4861f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B7B19FD-0F98-458C-A21A-0CC0E71C5D7B}">
  <ds:schemaRefs>
    <ds:schemaRef ds:uri="49663151-748c-4207-8a7f-238531cda82d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cb50a7c0-5421-4380-a6da-3f2b9f4861f2"/>
  </ds:schemaRefs>
</ds:datastoreItem>
</file>

<file path=customXml/itemProps3.xml><?xml version="1.0" encoding="utf-8"?>
<ds:datastoreItem xmlns:ds="http://schemas.openxmlformats.org/officeDocument/2006/customXml" ds:itemID="{CD90F7B0-64A8-4E72-8FDF-B4C6F4ED94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590</Words>
  <Application>Microsoft Office PowerPoint</Application>
  <PresentationFormat>Widescreen</PresentationFormat>
  <Paragraphs>189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맑은 고딕</vt:lpstr>
      <vt:lpstr>Arial</vt:lpstr>
      <vt:lpstr>Calibri</vt:lpstr>
      <vt:lpstr>Cambria Math</vt:lpstr>
      <vt:lpstr>1_Office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Min Chang Park</cp:lastModifiedBy>
  <cp:revision>1</cp:revision>
  <dcterms:created xsi:type="dcterms:W3CDTF">2020-05-27T23:23:45Z</dcterms:created>
  <dcterms:modified xsi:type="dcterms:W3CDTF">2020-08-12T23:21:03Z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0x010100E65CC7EE64EE5548BE8186097708589C</vt:lpwstr>
  </property>
</Properties>
</file>